
<file path=[Content_Types].xml><?xml version="1.0" encoding="utf-8"?>
<Types xmlns="http://schemas.openxmlformats.org/package/2006/content-types">
  <Override PartName="/ppt/notesSlides/notesSlide2.xml" ContentType="application/vnd.openxmlformats-officedocument.presentationml.notesSlide+xml"/>
  <Override PartName="/ppt/tags/tag8.xml" ContentType="application/vnd.openxmlformats-officedocument.presentationml.tags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6.xml" ContentType="application/vnd.openxmlformats-officedocument.presentationml.slideLayout+xml"/>
  <Override PartName="/ppt/tags/tag4.xml" ContentType="application/vnd.openxmlformats-officedocument.presentationml.tags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notesSlides/notesSlide16.xml" ContentType="application/vnd.openxmlformats-officedocument.presentationml.notesSlide+xml"/>
  <Override PartName="/ppt/notesSlides/notesSlide25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tags/tag16.xml" ContentType="application/vnd.openxmlformats-officedocument.presentationml.tags+xml"/>
  <Override PartName="/ppt/notesSlides/notesSlide14.xml" ContentType="application/vnd.openxmlformats-officedocument.presentationml.notesSlide+xml"/>
  <Override PartName="/ppt/tags/tag18.xml" ContentType="application/vnd.openxmlformats-officedocument.presentationml.tags+xml"/>
  <Override PartName="/ppt/notesSlides/notesSlide23.xml" ContentType="application/vnd.openxmlformats-officedocument.presentationml.notesSlide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tags/tag14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1.xml" ContentType="application/vnd.openxmlformats-officedocument.presentationml.notesSlide+xml"/>
  <Override PartName="/ppt/tags/tag25.xml" ContentType="application/vnd.openxmlformats-officedocument.presentationml.tags+xml"/>
  <Override PartName="/ppt/tags/tag12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23.xml" ContentType="application/vnd.openxmlformats-officedocument.presentationml.tags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5.xml" ContentType="application/vnd.openxmlformats-officedocument.presentationml.notesSlide+xml"/>
  <Override PartName="/ppt/tags/tag21.xml" ContentType="application/vnd.openxmlformats-officedocument.presentationml.tag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Default Extension="png" ContentType="image/png"/>
  <Override PartName="/ppt/tags/tag7.xml" ContentType="application/vnd.openxmlformats-officedocument.presentationml.tags+xml"/>
  <Default Extension="bin" ContentType="application/vnd.openxmlformats-officedocument.oleObject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ags/tag5.xml" ContentType="application/vnd.openxmlformats-officedocument.presentationml.tags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Layouts/slideLayout3.xml" ContentType="application/vnd.openxmlformats-officedocument.presentationml.slideLayout+xml"/>
  <Override PartName="/ppt/tags/tag3.xml" ContentType="application/vnd.openxmlformats-officedocument.presentationml.tags+xml"/>
  <Default Extension="emf" ContentType="image/x-emf"/>
  <Override PartName="/ppt/notesSlides/notesSlide17.xml" ContentType="application/vnd.openxmlformats-officedocument.presentationml.notesSlide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tags/tag1.xml" ContentType="application/vnd.openxmlformats-officedocument.presentationml.tags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tags/tag19.xml" ContentType="application/vnd.openxmlformats-officedocument.presentationml.tags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notesSlides/notesSlide13.xml" ContentType="application/vnd.openxmlformats-officedocument.presentationml.notesSlide+xml"/>
  <Override PartName="/ppt/tags/tag17.xml" ContentType="application/vnd.openxmlformats-officedocument.presentationml.tags+xml"/>
  <Override PartName="/ppt/notesSlides/notesSlide22.xml" ContentType="application/vnd.openxmlformats-officedocument.presentationml.notesSlide+xml"/>
  <Override PartName="/ppt/slideLayouts/slideLayout10.xml" ContentType="application/vnd.openxmlformats-officedocument.presentationml.slideLayout+xml"/>
  <Default Extension="vml" ContentType="application/vnd.openxmlformats-officedocument.vmlDrawing"/>
  <Override PartName="/ppt/tags/tag15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tags/tag24.xml" ContentType="application/vnd.openxmlformats-officedocument.presentationml.tags+xml"/>
  <Override PartName="/ppt/tags/tag13.xml" ContentType="application/vnd.openxmlformats-officedocument.presentationml.tags+xml"/>
  <Override PartName="/ppt/notesSlides/notesSlide6.xml" ContentType="application/vnd.openxmlformats-officedocument.presentationml.notesSlide+xml"/>
  <Override PartName="/ppt/tags/tag22.xml" ContentType="application/vnd.openxmlformats-officedocument.presentationml.tags+xml"/>
  <Override PartName="/ppt/slides/slide8.xml" ContentType="application/vnd.openxmlformats-officedocument.presentationml.slide+xml"/>
  <Override PartName="/ppt/handoutMasters/handoutMaster1.xml" ContentType="application/vnd.openxmlformats-officedocument.presentationml.handoutMaster+xml"/>
  <Override PartName="/ppt/notesSlides/notesSlide4.xml" ContentType="application/vnd.openxmlformats-officedocument.presentationml.notesSlide+xml"/>
  <Override PartName="/ppt/tags/tag11.xml" ContentType="application/vnd.openxmlformats-officedocument.presentationml.tags+xml"/>
  <Override PartName="/ppt/tags/tag20.xml" ContentType="application/vnd.openxmlformats-officedocument.presentationml.tags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tags/tag6.xml" ContentType="application/vnd.openxmlformats-officedocument.presentationml.tags+xml"/>
  <Override PartName="/ppt/slideMasters/slideMaster1.xml" ContentType="application/vnd.openxmlformats-officedocument.presentationml.slideMaster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tags/tag2.xml" ContentType="application/vnd.openxmlformats-officedocument.presentationml.tags+xml"/>
  <Override PartName="/ppt/notesSlides/notesSlide18.xml" ContentType="application/vnd.openxmlformats-officedocument.presentationml.notesSlide+xml"/>
  <Default Extension="rels" ContentType="application/vnd.openxmlformats-package.relationship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51" r:id="rId1"/>
  </p:sldMasterIdLst>
  <p:notesMasterIdLst>
    <p:notesMasterId r:id="rId28"/>
  </p:notesMasterIdLst>
  <p:handoutMasterIdLst>
    <p:handoutMasterId r:id="rId29"/>
  </p:handoutMasterIdLst>
  <p:sldIdLst>
    <p:sldId id="1005" r:id="rId2"/>
    <p:sldId id="1006" r:id="rId3"/>
    <p:sldId id="1019" r:id="rId4"/>
    <p:sldId id="1020" r:id="rId5"/>
    <p:sldId id="1033" r:id="rId6"/>
    <p:sldId id="1032" r:id="rId7"/>
    <p:sldId id="1018" r:id="rId8"/>
    <p:sldId id="1025" r:id="rId9"/>
    <p:sldId id="1034" r:id="rId10"/>
    <p:sldId id="1035" r:id="rId11"/>
    <p:sldId id="1036" r:id="rId12"/>
    <p:sldId id="1065" r:id="rId13"/>
    <p:sldId id="1037" r:id="rId14"/>
    <p:sldId id="1038" r:id="rId15"/>
    <p:sldId id="1039" r:id="rId16"/>
    <p:sldId id="1041" r:id="rId17"/>
    <p:sldId id="1042" r:id="rId18"/>
    <p:sldId id="1043" r:id="rId19"/>
    <p:sldId id="1044" r:id="rId20"/>
    <p:sldId id="1045" r:id="rId21"/>
    <p:sldId id="1046" r:id="rId22"/>
    <p:sldId id="1047" r:id="rId23"/>
    <p:sldId id="1048" r:id="rId24"/>
    <p:sldId id="1049" r:id="rId25"/>
    <p:sldId id="1050" r:id="rId26"/>
    <p:sldId id="1051" r:id="rId27"/>
  </p:sldIdLst>
  <p:sldSz cx="9144000" cy="6858000" type="screen4x3"/>
  <p:notesSz cx="7315200" cy="9601200"/>
  <p:embeddedFontLst>
    <p:embeddedFont>
      <p:font typeface="Tahoma" pitchFamily="34" charset="0"/>
      <p:regular r:id="rId30"/>
      <p:bold r:id="rId31"/>
    </p:embeddedFont>
    <p:embeddedFont>
      <p:font typeface="cmsy10" pitchFamily="34" charset="0"/>
      <p:regular r:id="rId32"/>
    </p:embeddedFont>
    <p:embeddedFont>
      <p:font typeface="cmmi10" pitchFamily="34" charset="0"/>
      <p:regular r:id="rId33"/>
    </p:embeddedFont>
  </p:embeddedFontLst>
  <p:custDataLst>
    <p:tags r:id="rId34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Dan Negrut" initials="DN" lastIdx="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99CCFF"/>
    <a:srgbClr val="FF6600"/>
    <a:srgbClr val="0099CC"/>
    <a:srgbClr val="A7B6E7"/>
    <a:srgbClr val="FF0000"/>
    <a:srgbClr val="808080"/>
    <a:srgbClr val="FFCC00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vertBarState="maximized">
    <p:restoredLeft sz="34587" autoAdjust="0"/>
    <p:restoredTop sz="94656" autoAdjust="0"/>
  </p:normalViewPr>
  <p:slideViewPr>
    <p:cSldViewPr>
      <p:cViewPr varScale="1">
        <p:scale>
          <a:sx n="120" d="100"/>
          <a:sy n="120" d="100"/>
        </p:scale>
        <p:origin x="-1290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3129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1980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gs" Target="tags/tag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commentAuthors" Target="commentAuthor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4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583" cy="480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851" tIns="47425" rIns="94851" bIns="47425" numCol="1" anchor="t" anchorCtr="0" compatLnSpc="1">
            <a:prstTxWarp prst="textNoShape">
              <a:avLst/>
            </a:prstTxWarp>
          </a:bodyPr>
          <a:lstStyle>
            <a:lvl1pPr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024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2962" y="0"/>
            <a:ext cx="3170583" cy="480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851" tIns="47425" rIns="94851" bIns="47425" numCol="1" anchor="t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025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19173"/>
            <a:ext cx="3170583" cy="480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851" tIns="47425" rIns="94851" bIns="47425" numCol="1" anchor="b" anchorCtr="0" compatLnSpc="1">
            <a:prstTxWarp prst="textNoShape">
              <a:avLst/>
            </a:prstTxWarp>
          </a:bodyPr>
          <a:lstStyle>
            <a:lvl1pPr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025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2962" y="9119173"/>
            <a:ext cx="3170583" cy="480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851" tIns="47425" rIns="94851" bIns="47425" numCol="1" anchor="b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3B1F2A13-956C-4708-A61E-CBABBBEFF86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583" cy="480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3" tIns="48327" rIns="96653" bIns="48327" numCol="1" anchor="t" anchorCtr="0" compatLnSpc="1">
            <a:prstTxWarp prst="textNoShape">
              <a:avLst/>
            </a:prstTxWarp>
          </a:bodyPr>
          <a:lstStyle>
            <a:lvl1pPr defTabSz="966621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2962" y="0"/>
            <a:ext cx="3170583" cy="480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3" tIns="48327" rIns="96653" bIns="48327" numCol="1" anchor="t" anchorCtr="0" compatLnSpc="1">
            <a:prstTxWarp prst="textNoShape">
              <a:avLst/>
            </a:prstTxWarp>
          </a:bodyPr>
          <a:lstStyle>
            <a:lvl1pPr algn="r" defTabSz="966621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405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7300" y="719138"/>
            <a:ext cx="48006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22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2183" y="4561226"/>
            <a:ext cx="5850835" cy="4320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3" tIns="48327" rIns="96653" bIns="4832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922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19173"/>
            <a:ext cx="3170583" cy="480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3" tIns="48327" rIns="96653" bIns="48327" numCol="1" anchor="b" anchorCtr="0" compatLnSpc="1">
            <a:prstTxWarp prst="textNoShape">
              <a:avLst/>
            </a:prstTxWarp>
          </a:bodyPr>
          <a:lstStyle>
            <a:lvl1pPr defTabSz="966621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22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2962" y="9119173"/>
            <a:ext cx="3170583" cy="480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3" tIns="48327" rIns="96653" bIns="48327" numCol="1" anchor="b" anchorCtr="0" compatLnSpc="1">
            <a:prstTxWarp prst="textNoShape">
              <a:avLst/>
            </a:prstTxWarp>
          </a:bodyPr>
          <a:lstStyle>
            <a:lvl1pPr algn="r" defTabSz="966621">
              <a:defRPr sz="1200" smtClean="0"/>
            </a:lvl1pPr>
          </a:lstStyle>
          <a:p>
            <a:pPr>
              <a:defRPr/>
            </a:pPr>
            <a:fld id="{F8D30C5E-2BE9-4CAC-AABA-34653A95D74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0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A5925CA-3456-40B9-97D4-F4B39903F971}" type="slidenum">
              <a:rPr lang="en-US"/>
              <a:pPr/>
              <a:t>1</a:t>
            </a:fld>
            <a:endParaRPr lang="en-US"/>
          </a:p>
        </p:txBody>
      </p:sp>
      <p:sp>
        <p:nvSpPr>
          <p:cNvPr id="5150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50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8D30C5E-2BE9-4CAC-AABA-34653A95D749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8D30C5E-2BE9-4CAC-AABA-34653A95D749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8D30C5E-2BE9-4CAC-AABA-34653A95D749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8D30C5E-2BE9-4CAC-AABA-34653A95D749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8D30C5E-2BE9-4CAC-AABA-34653A95D749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8D30C5E-2BE9-4CAC-AABA-34653A95D749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8D30C5E-2BE9-4CAC-AABA-34653A95D749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8D30C5E-2BE9-4CAC-AABA-34653A95D749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8D30C5E-2BE9-4CAC-AABA-34653A95D749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8D30C5E-2BE9-4CAC-AABA-34653A95D749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0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E5922AF-28D9-4BD1-868D-5DA8BE7F5C9C}" type="slidenum">
              <a:rPr lang="en-US"/>
              <a:pPr/>
              <a:t>2</a:t>
            </a:fld>
            <a:endParaRPr lang="en-US"/>
          </a:p>
        </p:txBody>
      </p:sp>
      <p:sp>
        <p:nvSpPr>
          <p:cNvPr id="5160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17550"/>
            <a:ext cx="4800600" cy="3600450"/>
          </a:xfrm>
          <a:ln/>
        </p:spPr>
      </p:sp>
      <p:sp>
        <p:nvSpPr>
          <p:cNvPr id="5161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32183" y="4561226"/>
            <a:ext cx="5850835" cy="4321852"/>
          </a:xfrm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8D30C5E-2BE9-4CAC-AABA-34653A95D749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8D30C5E-2BE9-4CAC-AABA-34653A95D749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8D30C5E-2BE9-4CAC-AABA-34653A95D749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8D30C5E-2BE9-4CAC-AABA-34653A95D749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8D30C5E-2BE9-4CAC-AABA-34653A95D749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8D30C5E-2BE9-4CAC-AABA-34653A95D749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8D30C5E-2BE9-4CAC-AABA-34653A95D749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7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E2FE463-5E11-48F0-B01D-72C9B2F7B5A7}" type="slidenum">
              <a:rPr lang="en-US"/>
              <a:pPr/>
              <a:t>3</a:t>
            </a:fld>
            <a:endParaRPr lang="en-US"/>
          </a:p>
        </p:txBody>
      </p:sp>
      <p:sp>
        <p:nvSpPr>
          <p:cNvPr id="6297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19138"/>
            <a:ext cx="4800600" cy="3600450"/>
          </a:xfrm>
          <a:ln/>
        </p:spPr>
      </p:sp>
      <p:sp>
        <p:nvSpPr>
          <p:cNvPr id="6297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7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DE95ABC-DAD2-44E2-90B1-09D33AC9FFB0}" type="slidenum">
              <a:rPr lang="en-US"/>
              <a:pPr/>
              <a:t>4</a:t>
            </a:fld>
            <a:endParaRPr lang="en-US"/>
          </a:p>
        </p:txBody>
      </p:sp>
      <p:sp>
        <p:nvSpPr>
          <p:cNvPr id="6307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19138"/>
            <a:ext cx="4800600" cy="3600450"/>
          </a:xfrm>
          <a:ln/>
        </p:spPr>
      </p:sp>
      <p:sp>
        <p:nvSpPr>
          <p:cNvPr id="6307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7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DE95ABC-DAD2-44E2-90B1-09D33AC9FFB0}" type="slidenum">
              <a:rPr lang="en-US"/>
              <a:pPr/>
              <a:t>5</a:t>
            </a:fld>
            <a:endParaRPr lang="en-US"/>
          </a:p>
        </p:txBody>
      </p:sp>
      <p:sp>
        <p:nvSpPr>
          <p:cNvPr id="6307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19138"/>
            <a:ext cx="4800600" cy="3600450"/>
          </a:xfrm>
          <a:ln/>
        </p:spPr>
      </p:sp>
      <p:sp>
        <p:nvSpPr>
          <p:cNvPr id="6307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8D30C5E-2BE9-4CAC-AABA-34653A95D749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7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A21F848-BA7F-4C10-A8C6-7183CBE71EDB}" type="slidenum">
              <a:rPr lang="en-US"/>
              <a:pPr/>
              <a:t>7</a:t>
            </a:fld>
            <a:endParaRPr lang="en-US"/>
          </a:p>
        </p:txBody>
      </p:sp>
      <p:sp>
        <p:nvSpPr>
          <p:cNvPr id="6287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19138"/>
            <a:ext cx="4800600" cy="3600450"/>
          </a:xfrm>
          <a:ln/>
        </p:spPr>
      </p:sp>
      <p:sp>
        <p:nvSpPr>
          <p:cNvPr id="6287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9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BFBAFE1-FF3C-47FF-886A-B6FDF94E28D3}" type="slidenum">
              <a:rPr lang="en-US"/>
              <a:pPr/>
              <a:t>8</a:t>
            </a:fld>
            <a:endParaRPr lang="en-US"/>
          </a:p>
        </p:txBody>
      </p:sp>
      <p:sp>
        <p:nvSpPr>
          <p:cNvPr id="6359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19138"/>
            <a:ext cx="4800600" cy="3600450"/>
          </a:xfrm>
          <a:ln/>
        </p:spPr>
      </p:sp>
      <p:sp>
        <p:nvSpPr>
          <p:cNvPr id="6359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8D30C5E-2BE9-4CAC-AABA-34653A95D749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2"/>
          <p:cNvSpPr>
            <a:spLocks noChangeShapeType="1"/>
          </p:cNvSpPr>
          <p:nvPr/>
        </p:nvSpPr>
        <p:spPr bwMode="auto">
          <a:xfrm>
            <a:off x="7315200" y="1066800"/>
            <a:ext cx="0" cy="449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grpSp>
        <p:nvGrpSpPr>
          <p:cNvPr id="5" name="Group 8"/>
          <p:cNvGrpSpPr>
            <a:grpSpLocks/>
          </p:cNvGrpSpPr>
          <p:nvPr/>
        </p:nvGrpSpPr>
        <p:grpSpPr bwMode="auto">
          <a:xfrm>
            <a:off x="7493000" y="2992438"/>
            <a:ext cx="1338263" cy="2189162"/>
            <a:chOff x="4704" y="1885"/>
            <a:chExt cx="843" cy="1379"/>
          </a:xfrm>
        </p:grpSpPr>
        <p:sp>
          <p:nvSpPr>
            <p:cNvPr id="6" name="Oval 9"/>
            <p:cNvSpPr>
              <a:spLocks noChangeArrowheads="1"/>
            </p:cNvSpPr>
            <p:nvPr/>
          </p:nvSpPr>
          <p:spPr bwMode="auto">
            <a:xfrm>
              <a:off x="4704" y="1885"/>
              <a:ext cx="127" cy="127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7" name="Oval 10"/>
            <p:cNvSpPr>
              <a:spLocks noChangeArrowheads="1"/>
            </p:cNvSpPr>
            <p:nvPr/>
          </p:nvSpPr>
          <p:spPr bwMode="auto">
            <a:xfrm>
              <a:off x="4883" y="1885"/>
              <a:ext cx="127" cy="127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8" name="Oval 11"/>
            <p:cNvSpPr>
              <a:spLocks noChangeArrowheads="1"/>
            </p:cNvSpPr>
            <p:nvPr/>
          </p:nvSpPr>
          <p:spPr bwMode="auto">
            <a:xfrm>
              <a:off x="5062" y="1885"/>
              <a:ext cx="127" cy="127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9" name="Oval 12"/>
            <p:cNvSpPr>
              <a:spLocks noChangeArrowheads="1"/>
            </p:cNvSpPr>
            <p:nvPr/>
          </p:nvSpPr>
          <p:spPr bwMode="auto">
            <a:xfrm>
              <a:off x="4704" y="2064"/>
              <a:ext cx="127" cy="127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0" name="Oval 13"/>
            <p:cNvSpPr>
              <a:spLocks noChangeArrowheads="1"/>
            </p:cNvSpPr>
            <p:nvPr/>
          </p:nvSpPr>
          <p:spPr bwMode="auto">
            <a:xfrm>
              <a:off x="4883" y="2064"/>
              <a:ext cx="127" cy="127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1" name="Oval 14"/>
            <p:cNvSpPr>
              <a:spLocks noChangeArrowheads="1"/>
            </p:cNvSpPr>
            <p:nvPr/>
          </p:nvSpPr>
          <p:spPr bwMode="auto">
            <a:xfrm>
              <a:off x="5062" y="2064"/>
              <a:ext cx="127" cy="127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2" name="Oval 15"/>
            <p:cNvSpPr>
              <a:spLocks noChangeArrowheads="1"/>
            </p:cNvSpPr>
            <p:nvPr/>
          </p:nvSpPr>
          <p:spPr bwMode="auto">
            <a:xfrm>
              <a:off x="5241" y="2064"/>
              <a:ext cx="127" cy="127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3" name="Oval 16"/>
            <p:cNvSpPr>
              <a:spLocks noChangeArrowheads="1"/>
            </p:cNvSpPr>
            <p:nvPr/>
          </p:nvSpPr>
          <p:spPr bwMode="auto">
            <a:xfrm>
              <a:off x="4704" y="2243"/>
              <a:ext cx="127" cy="127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4" name="Oval 17"/>
            <p:cNvSpPr>
              <a:spLocks noChangeArrowheads="1"/>
            </p:cNvSpPr>
            <p:nvPr/>
          </p:nvSpPr>
          <p:spPr bwMode="auto">
            <a:xfrm>
              <a:off x="4883" y="2243"/>
              <a:ext cx="127" cy="127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5" name="Oval 18"/>
            <p:cNvSpPr>
              <a:spLocks noChangeArrowheads="1"/>
            </p:cNvSpPr>
            <p:nvPr/>
          </p:nvSpPr>
          <p:spPr bwMode="auto">
            <a:xfrm>
              <a:off x="5062" y="2243"/>
              <a:ext cx="127" cy="127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6" name="Oval 19"/>
            <p:cNvSpPr>
              <a:spLocks noChangeArrowheads="1"/>
            </p:cNvSpPr>
            <p:nvPr/>
          </p:nvSpPr>
          <p:spPr bwMode="auto">
            <a:xfrm>
              <a:off x="5241" y="2243"/>
              <a:ext cx="127" cy="127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7" name="Oval 20"/>
            <p:cNvSpPr>
              <a:spLocks noChangeArrowheads="1"/>
            </p:cNvSpPr>
            <p:nvPr/>
          </p:nvSpPr>
          <p:spPr bwMode="auto">
            <a:xfrm>
              <a:off x="5420" y="2243"/>
              <a:ext cx="127" cy="127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8" name="Oval 21"/>
            <p:cNvSpPr>
              <a:spLocks noChangeArrowheads="1"/>
            </p:cNvSpPr>
            <p:nvPr/>
          </p:nvSpPr>
          <p:spPr bwMode="auto">
            <a:xfrm>
              <a:off x="4704" y="2421"/>
              <a:ext cx="127" cy="128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9" name="Oval 22"/>
            <p:cNvSpPr>
              <a:spLocks noChangeArrowheads="1"/>
            </p:cNvSpPr>
            <p:nvPr/>
          </p:nvSpPr>
          <p:spPr bwMode="auto">
            <a:xfrm>
              <a:off x="4883" y="2421"/>
              <a:ext cx="127" cy="128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0" name="Oval 23"/>
            <p:cNvSpPr>
              <a:spLocks noChangeArrowheads="1"/>
            </p:cNvSpPr>
            <p:nvPr/>
          </p:nvSpPr>
          <p:spPr bwMode="auto">
            <a:xfrm>
              <a:off x="5062" y="2421"/>
              <a:ext cx="127" cy="128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1" name="Oval 24"/>
            <p:cNvSpPr>
              <a:spLocks noChangeArrowheads="1"/>
            </p:cNvSpPr>
            <p:nvPr/>
          </p:nvSpPr>
          <p:spPr bwMode="auto">
            <a:xfrm>
              <a:off x="5241" y="2421"/>
              <a:ext cx="127" cy="128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2" name="Oval 25"/>
            <p:cNvSpPr>
              <a:spLocks noChangeArrowheads="1"/>
            </p:cNvSpPr>
            <p:nvPr/>
          </p:nvSpPr>
          <p:spPr bwMode="auto">
            <a:xfrm>
              <a:off x="4704" y="2600"/>
              <a:ext cx="127" cy="128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3" name="Oval 26"/>
            <p:cNvSpPr>
              <a:spLocks noChangeArrowheads="1"/>
            </p:cNvSpPr>
            <p:nvPr/>
          </p:nvSpPr>
          <p:spPr bwMode="auto">
            <a:xfrm>
              <a:off x="4883" y="2600"/>
              <a:ext cx="127" cy="128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4" name="Oval 27"/>
            <p:cNvSpPr>
              <a:spLocks noChangeArrowheads="1"/>
            </p:cNvSpPr>
            <p:nvPr/>
          </p:nvSpPr>
          <p:spPr bwMode="auto">
            <a:xfrm>
              <a:off x="5062" y="2600"/>
              <a:ext cx="127" cy="128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5" name="Oval 28"/>
            <p:cNvSpPr>
              <a:spLocks noChangeArrowheads="1"/>
            </p:cNvSpPr>
            <p:nvPr/>
          </p:nvSpPr>
          <p:spPr bwMode="auto">
            <a:xfrm>
              <a:off x="5241" y="2600"/>
              <a:ext cx="127" cy="128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6" name="Oval 29"/>
            <p:cNvSpPr>
              <a:spLocks noChangeArrowheads="1"/>
            </p:cNvSpPr>
            <p:nvPr/>
          </p:nvSpPr>
          <p:spPr bwMode="auto">
            <a:xfrm>
              <a:off x="5420" y="2600"/>
              <a:ext cx="127" cy="128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7" name="Oval 30"/>
            <p:cNvSpPr>
              <a:spLocks noChangeArrowheads="1"/>
            </p:cNvSpPr>
            <p:nvPr/>
          </p:nvSpPr>
          <p:spPr bwMode="auto">
            <a:xfrm>
              <a:off x="4704" y="2779"/>
              <a:ext cx="127" cy="127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8" name="Oval 31"/>
            <p:cNvSpPr>
              <a:spLocks noChangeArrowheads="1"/>
            </p:cNvSpPr>
            <p:nvPr/>
          </p:nvSpPr>
          <p:spPr bwMode="auto">
            <a:xfrm>
              <a:off x="4883" y="2779"/>
              <a:ext cx="127" cy="127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9" name="Oval 32"/>
            <p:cNvSpPr>
              <a:spLocks noChangeArrowheads="1"/>
            </p:cNvSpPr>
            <p:nvPr/>
          </p:nvSpPr>
          <p:spPr bwMode="auto">
            <a:xfrm>
              <a:off x="5062" y="2779"/>
              <a:ext cx="127" cy="127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30" name="Oval 33"/>
            <p:cNvSpPr>
              <a:spLocks noChangeArrowheads="1"/>
            </p:cNvSpPr>
            <p:nvPr/>
          </p:nvSpPr>
          <p:spPr bwMode="auto">
            <a:xfrm>
              <a:off x="5241" y="2779"/>
              <a:ext cx="127" cy="127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31" name="Oval 34"/>
            <p:cNvSpPr>
              <a:spLocks noChangeArrowheads="1"/>
            </p:cNvSpPr>
            <p:nvPr/>
          </p:nvSpPr>
          <p:spPr bwMode="auto">
            <a:xfrm>
              <a:off x="4704" y="2958"/>
              <a:ext cx="127" cy="127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32" name="Oval 35"/>
            <p:cNvSpPr>
              <a:spLocks noChangeArrowheads="1"/>
            </p:cNvSpPr>
            <p:nvPr/>
          </p:nvSpPr>
          <p:spPr bwMode="auto">
            <a:xfrm>
              <a:off x="4883" y="2958"/>
              <a:ext cx="127" cy="127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33" name="Oval 36"/>
            <p:cNvSpPr>
              <a:spLocks noChangeArrowheads="1"/>
            </p:cNvSpPr>
            <p:nvPr/>
          </p:nvSpPr>
          <p:spPr bwMode="auto">
            <a:xfrm>
              <a:off x="5062" y="2958"/>
              <a:ext cx="127" cy="127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34" name="Oval 37"/>
            <p:cNvSpPr>
              <a:spLocks noChangeArrowheads="1"/>
            </p:cNvSpPr>
            <p:nvPr/>
          </p:nvSpPr>
          <p:spPr bwMode="auto">
            <a:xfrm>
              <a:off x="5241" y="2958"/>
              <a:ext cx="127" cy="127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35" name="Oval 38"/>
            <p:cNvSpPr>
              <a:spLocks noChangeArrowheads="1"/>
            </p:cNvSpPr>
            <p:nvPr/>
          </p:nvSpPr>
          <p:spPr bwMode="auto">
            <a:xfrm>
              <a:off x="4883" y="3137"/>
              <a:ext cx="127" cy="127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36" name="Oval 39"/>
            <p:cNvSpPr>
              <a:spLocks noChangeArrowheads="1"/>
            </p:cNvSpPr>
            <p:nvPr/>
          </p:nvSpPr>
          <p:spPr bwMode="auto">
            <a:xfrm>
              <a:off x="5241" y="3137"/>
              <a:ext cx="127" cy="127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</p:grpSp>
      <p:sp>
        <p:nvSpPr>
          <p:cNvPr id="37" name="Line 40"/>
          <p:cNvSpPr>
            <a:spLocks noChangeShapeType="1"/>
          </p:cNvSpPr>
          <p:nvPr/>
        </p:nvSpPr>
        <p:spPr bwMode="auto">
          <a:xfrm>
            <a:off x="304800" y="2819400"/>
            <a:ext cx="8229600" cy="0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ctrTitle"/>
          </p:nvPr>
        </p:nvSpPr>
        <p:spPr>
          <a:xfrm>
            <a:off x="315913" y="466725"/>
            <a:ext cx="6781800" cy="2133600"/>
          </a:xfrm>
        </p:spPr>
        <p:txBody>
          <a:bodyPr/>
          <a:lstStyle>
            <a:lvl1pPr algn="r"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31748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849313" y="3049588"/>
            <a:ext cx="6248400" cy="2362200"/>
          </a:xfrm>
        </p:spPr>
        <p:txBody>
          <a:bodyPr/>
          <a:lstStyle>
            <a:lvl1pPr marL="0" indent="0" algn="r">
              <a:buFont typeface="Wingdings" pitchFamily="2" charset="2"/>
              <a:buNone/>
              <a:defRPr sz="3200"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38" name="Rectangle 5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9" name="Rectangle 6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0" name="Rectangle 7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07F066ED-7F34-4D27-A5D5-9DCBC7EA8B9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5660E62-4760-4BEA-8726-2AF571E59F7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22238"/>
            <a:ext cx="2057400" cy="600868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2238"/>
            <a:ext cx="6019800" cy="600868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9BDBE25-3DBC-4D25-8D15-E214A2FB87D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2238"/>
            <a:ext cx="7543800" cy="1295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719263"/>
            <a:ext cx="4038600" cy="441166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19263"/>
            <a:ext cx="4038600" cy="441166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A3A6C93-19F7-4558-AA45-0CFB3160113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305800" y="6477000"/>
            <a:ext cx="762000" cy="3048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6E52FC-A2BF-46C6-811F-6DA475FD4DE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1DA1D11-DD09-4A2E-B623-7C27C5DF212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19263"/>
            <a:ext cx="4038600" cy="44116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19263"/>
            <a:ext cx="4038600" cy="44116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20AAFDB-E8A0-402B-92D5-FF4BD34738E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04B51BE-FBCC-4AE0-827F-C8A4A715D80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7C6053D-1E15-4C7F-B6D0-1C30009F8A1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81D4DC7-54CC-475B-926C-DB2DC549909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AB2080C-D431-4E49-A090-1AD1578CE5A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844252-B4F9-4789-A660-8AEA4B8694C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Line 2"/>
          <p:cNvSpPr>
            <a:spLocks noChangeShapeType="1"/>
          </p:cNvSpPr>
          <p:nvPr/>
        </p:nvSpPr>
        <p:spPr bwMode="auto">
          <a:xfrm>
            <a:off x="7962900" y="152400"/>
            <a:ext cx="0" cy="1524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3491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122238"/>
            <a:ext cx="7543800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63492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719263"/>
            <a:ext cx="8229600" cy="4411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30725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840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 smtClean="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0726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000" smtClean="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0727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 smtClean="0"/>
            </a:lvl1pPr>
          </a:lstStyle>
          <a:p>
            <a:pPr>
              <a:defRPr/>
            </a:pPr>
            <a:fld id="{B43940AB-5EFD-498A-916F-AC3E230DE37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grpSp>
        <p:nvGrpSpPr>
          <p:cNvPr id="63496" name="Group 8"/>
          <p:cNvGrpSpPr>
            <a:grpSpLocks/>
          </p:cNvGrpSpPr>
          <p:nvPr/>
        </p:nvGrpSpPr>
        <p:grpSpPr bwMode="auto">
          <a:xfrm>
            <a:off x="8153400" y="152400"/>
            <a:ext cx="792163" cy="1295400"/>
            <a:chOff x="5136" y="960"/>
            <a:chExt cx="528" cy="864"/>
          </a:xfrm>
        </p:grpSpPr>
        <p:sp>
          <p:nvSpPr>
            <p:cNvPr id="30729" name="Oval 9"/>
            <p:cNvSpPr>
              <a:spLocks noChangeArrowheads="1"/>
            </p:cNvSpPr>
            <p:nvPr/>
          </p:nvSpPr>
          <p:spPr bwMode="auto">
            <a:xfrm>
              <a:off x="5136" y="960"/>
              <a:ext cx="80" cy="80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30730" name="Oval 10"/>
            <p:cNvSpPr>
              <a:spLocks noChangeArrowheads="1"/>
            </p:cNvSpPr>
            <p:nvPr/>
          </p:nvSpPr>
          <p:spPr bwMode="auto">
            <a:xfrm>
              <a:off x="5248" y="960"/>
              <a:ext cx="79" cy="80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30731" name="Oval 11"/>
            <p:cNvSpPr>
              <a:spLocks noChangeArrowheads="1"/>
            </p:cNvSpPr>
            <p:nvPr/>
          </p:nvSpPr>
          <p:spPr bwMode="auto">
            <a:xfrm>
              <a:off x="5360" y="960"/>
              <a:ext cx="79" cy="80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30732" name="Oval 12"/>
            <p:cNvSpPr>
              <a:spLocks noChangeArrowheads="1"/>
            </p:cNvSpPr>
            <p:nvPr/>
          </p:nvSpPr>
          <p:spPr bwMode="auto">
            <a:xfrm>
              <a:off x="5136" y="1072"/>
              <a:ext cx="80" cy="79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30733" name="Oval 13"/>
            <p:cNvSpPr>
              <a:spLocks noChangeArrowheads="1"/>
            </p:cNvSpPr>
            <p:nvPr/>
          </p:nvSpPr>
          <p:spPr bwMode="auto">
            <a:xfrm>
              <a:off x="5248" y="1072"/>
              <a:ext cx="79" cy="79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30734" name="Oval 14"/>
            <p:cNvSpPr>
              <a:spLocks noChangeArrowheads="1"/>
            </p:cNvSpPr>
            <p:nvPr/>
          </p:nvSpPr>
          <p:spPr bwMode="auto">
            <a:xfrm>
              <a:off x="5360" y="1072"/>
              <a:ext cx="79" cy="79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30735" name="Oval 15"/>
            <p:cNvSpPr>
              <a:spLocks noChangeArrowheads="1"/>
            </p:cNvSpPr>
            <p:nvPr/>
          </p:nvSpPr>
          <p:spPr bwMode="auto">
            <a:xfrm>
              <a:off x="5472" y="1072"/>
              <a:ext cx="79" cy="79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30736" name="Oval 16"/>
            <p:cNvSpPr>
              <a:spLocks noChangeArrowheads="1"/>
            </p:cNvSpPr>
            <p:nvPr/>
          </p:nvSpPr>
          <p:spPr bwMode="auto">
            <a:xfrm>
              <a:off x="5136" y="1184"/>
              <a:ext cx="80" cy="79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30737" name="Oval 17"/>
            <p:cNvSpPr>
              <a:spLocks noChangeArrowheads="1"/>
            </p:cNvSpPr>
            <p:nvPr/>
          </p:nvSpPr>
          <p:spPr bwMode="auto">
            <a:xfrm>
              <a:off x="5248" y="1184"/>
              <a:ext cx="79" cy="79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30738" name="Oval 18"/>
            <p:cNvSpPr>
              <a:spLocks noChangeArrowheads="1"/>
            </p:cNvSpPr>
            <p:nvPr/>
          </p:nvSpPr>
          <p:spPr bwMode="auto">
            <a:xfrm>
              <a:off x="5360" y="1184"/>
              <a:ext cx="79" cy="79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30739" name="Oval 19"/>
            <p:cNvSpPr>
              <a:spLocks noChangeArrowheads="1"/>
            </p:cNvSpPr>
            <p:nvPr/>
          </p:nvSpPr>
          <p:spPr bwMode="auto">
            <a:xfrm>
              <a:off x="5472" y="1184"/>
              <a:ext cx="79" cy="79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30740" name="Oval 20"/>
            <p:cNvSpPr>
              <a:spLocks noChangeArrowheads="1"/>
            </p:cNvSpPr>
            <p:nvPr/>
          </p:nvSpPr>
          <p:spPr bwMode="auto">
            <a:xfrm>
              <a:off x="5584" y="1184"/>
              <a:ext cx="80" cy="79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30741" name="Oval 21"/>
            <p:cNvSpPr>
              <a:spLocks noChangeArrowheads="1"/>
            </p:cNvSpPr>
            <p:nvPr/>
          </p:nvSpPr>
          <p:spPr bwMode="auto">
            <a:xfrm>
              <a:off x="5136" y="1296"/>
              <a:ext cx="80" cy="80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30742" name="Oval 22"/>
            <p:cNvSpPr>
              <a:spLocks noChangeArrowheads="1"/>
            </p:cNvSpPr>
            <p:nvPr/>
          </p:nvSpPr>
          <p:spPr bwMode="auto">
            <a:xfrm>
              <a:off x="5248" y="1296"/>
              <a:ext cx="79" cy="80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30743" name="Oval 23"/>
            <p:cNvSpPr>
              <a:spLocks noChangeArrowheads="1"/>
            </p:cNvSpPr>
            <p:nvPr/>
          </p:nvSpPr>
          <p:spPr bwMode="auto">
            <a:xfrm>
              <a:off x="5360" y="1296"/>
              <a:ext cx="79" cy="80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30744" name="Oval 24"/>
            <p:cNvSpPr>
              <a:spLocks noChangeArrowheads="1"/>
            </p:cNvSpPr>
            <p:nvPr/>
          </p:nvSpPr>
          <p:spPr bwMode="auto">
            <a:xfrm>
              <a:off x="5472" y="1296"/>
              <a:ext cx="79" cy="80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30745" name="Oval 25"/>
            <p:cNvSpPr>
              <a:spLocks noChangeArrowheads="1"/>
            </p:cNvSpPr>
            <p:nvPr/>
          </p:nvSpPr>
          <p:spPr bwMode="auto">
            <a:xfrm>
              <a:off x="5136" y="1408"/>
              <a:ext cx="80" cy="80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30746" name="Oval 26"/>
            <p:cNvSpPr>
              <a:spLocks noChangeArrowheads="1"/>
            </p:cNvSpPr>
            <p:nvPr/>
          </p:nvSpPr>
          <p:spPr bwMode="auto">
            <a:xfrm>
              <a:off x="5248" y="1408"/>
              <a:ext cx="79" cy="80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30747" name="Oval 27"/>
            <p:cNvSpPr>
              <a:spLocks noChangeArrowheads="1"/>
            </p:cNvSpPr>
            <p:nvPr/>
          </p:nvSpPr>
          <p:spPr bwMode="auto">
            <a:xfrm>
              <a:off x="5360" y="1408"/>
              <a:ext cx="79" cy="80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30748" name="Oval 28"/>
            <p:cNvSpPr>
              <a:spLocks noChangeArrowheads="1"/>
            </p:cNvSpPr>
            <p:nvPr/>
          </p:nvSpPr>
          <p:spPr bwMode="auto">
            <a:xfrm>
              <a:off x="5472" y="1408"/>
              <a:ext cx="79" cy="80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30749" name="Oval 29"/>
            <p:cNvSpPr>
              <a:spLocks noChangeArrowheads="1"/>
            </p:cNvSpPr>
            <p:nvPr/>
          </p:nvSpPr>
          <p:spPr bwMode="auto">
            <a:xfrm>
              <a:off x="5584" y="1408"/>
              <a:ext cx="80" cy="80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30750" name="Oval 30"/>
            <p:cNvSpPr>
              <a:spLocks noChangeArrowheads="1"/>
            </p:cNvSpPr>
            <p:nvPr/>
          </p:nvSpPr>
          <p:spPr bwMode="auto">
            <a:xfrm>
              <a:off x="5136" y="1520"/>
              <a:ext cx="80" cy="79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30751" name="Oval 31"/>
            <p:cNvSpPr>
              <a:spLocks noChangeArrowheads="1"/>
            </p:cNvSpPr>
            <p:nvPr/>
          </p:nvSpPr>
          <p:spPr bwMode="auto">
            <a:xfrm>
              <a:off x="5248" y="1520"/>
              <a:ext cx="79" cy="79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30752" name="Oval 32"/>
            <p:cNvSpPr>
              <a:spLocks noChangeArrowheads="1"/>
            </p:cNvSpPr>
            <p:nvPr/>
          </p:nvSpPr>
          <p:spPr bwMode="auto">
            <a:xfrm>
              <a:off x="5360" y="1520"/>
              <a:ext cx="79" cy="79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30753" name="Oval 33"/>
            <p:cNvSpPr>
              <a:spLocks noChangeArrowheads="1"/>
            </p:cNvSpPr>
            <p:nvPr/>
          </p:nvSpPr>
          <p:spPr bwMode="auto">
            <a:xfrm>
              <a:off x="5472" y="1520"/>
              <a:ext cx="79" cy="79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30754" name="Oval 34"/>
            <p:cNvSpPr>
              <a:spLocks noChangeArrowheads="1"/>
            </p:cNvSpPr>
            <p:nvPr/>
          </p:nvSpPr>
          <p:spPr bwMode="auto">
            <a:xfrm>
              <a:off x="5136" y="1632"/>
              <a:ext cx="80" cy="79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30755" name="Oval 35"/>
            <p:cNvSpPr>
              <a:spLocks noChangeArrowheads="1"/>
            </p:cNvSpPr>
            <p:nvPr/>
          </p:nvSpPr>
          <p:spPr bwMode="auto">
            <a:xfrm>
              <a:off x="5248" y="1632"/>
              <a:ext cx="79" cy="79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30756" name="Oval 36"/>
            <p:cNvSpPr>
              <a:spLocks noChangeArrowheads="1"/>
            </p:cNvSpPr>
            <p:nvPr/>
          </p:nvSpPr>
          <p:spPr bwMode="auto">
            <a:xfrm>
              <a:off x="5360" y="1632"/>
              <a:ext cx="79" cy="79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30757" name="Oval 37"/>
            <p:cNvSpPr>
              <a:spLocks noChangeArrowheads="1"/>
            </p:cNvSpPr>
            <p:nvPr/>
          </p:nvSpPr>
          <p:spPr bwMode="auto">
            <a:xfrm>
              <a:off x="5472" y="1632"/>
              <a:ext cx="79" cy="79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30758" name="Oval 38"/>
            <p:cNvSpPr>
              <a:spLocks noChangeArrowheads="1"/>
            </p:cNvSpPr>
            <p:nvPr/>
          </p:nvSpPr>
          <p:spPr bwMode="auto">
            <a:xfrm>
              <a:off x="5248" y="1744"/>
              <a:ext cx="79" cy="80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30759" name="Oval 39"/>
            <p:cNvSpPr>
              <a:spLocks noChangeArrowheads="1"/>
            </p:cNvSpPr>
            <p:nvPr/>
          </p:nvSpPr>
          <p:spPr bwMode="auto">
            <a:xfrm>
              <a:off x="5472" y="1744"/>
              <a:ext cx="79" cy="80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70000"/>
        <a:buFont typeface="Wingdings" pitchFamily="2" charset="2"/>
        <a:buChar char="l"/>
        <a:defRPr sz="3000">
          <a:solidFill>
            <a:schemeClr val="tx1"/>
          </a:solidFill>
          <a:latin typeface="+mn-lt"/>
          <a:ea typeface="+mn-ea"/>
          <a:cs typeface="+mn-cs"/>
        </a:defRPr>
      </a:lvl1pPr>
      <a:lvl2pPr marL="692150" indent="-34766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l"/>
        <a:defRPr sz="2600">
          <a:solidFill>
            <a:schemeClr val="tx1"/>
          </a:solidFill>
          <a:latin typeface="+mn-lt"/>
        </a:defRPr>
      </a:lvl2pPr>
      <a:lvl3pPr marL="987425" indent="-29368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itchFamily="2" charset="2"/>
        <a:buChar char="l"/>
        <a:defRPr sz="2300">
          <a:solidFill>
            <a:schemeClr val="tx1"/>
          </a:solidFill>
          <a:latin typeface="+mn-lt"/>
        </a:defRPr>
      </a:lvl3pPr>
      <a:lvl4pPr marL="1281113" indent="-2921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4pPr>
      <a:lvl5pPr marL="1598613" indent="-315913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5pPr>
      <a:lvl6pPr marL="2055813" indent="-315913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513013" indent="-315913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2970213" indent="-315913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427413" indent="-315913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oleObject" Target="../embeddings/oleObject2.bin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oleObject" Target="../embeddings/oleObject3.bin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oleObject" Target="../embeddings/oleObject4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4" Type="http://schemas.openxmlformats.org/officeDocument/2006/relationships/oleObject" Target="../embeddings/oleObject5.bin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1.xml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2.xml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4" Type="http://schemas.openxmlformats.org/officeDocument/2006/relationships/oleObject" Target="../embeddings/oleObject6.bin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3.xml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4.xml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4" Type="http://schemas.openxmlformats.org/officeDocument/2006/relationships/oleObject" Target="../embeddings/oleObject7.bin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5.xml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ags" Target="../tags/tag4.xml"/><Relationship Id="rId7" Type="http://schemas.openxmlformats.org/officeDocument/2006/relationships/image" Target="../media/image2.pn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1.png"/><Relationship Id="rId5" Type="http://schemas.openxmlformats.org/officeDocument/2006/relationships/notesSlide" Target="../notesSlides/notesSlide3.xml"/><Relationship Id="rId10" Type="http://schemas.openxmlformats.org/officeDocument/2006/relationships/image" Target="../media/image5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tags" Target="../tags/tag7.xml"/><Relationship Id="rId7" Type="http://schemas.openxmlformats.org/officeDocument/2006/relationships/image" Target="../media/image6.png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9.png"/><Relationship Id="rId4" Type="http://schemas.openxmlformats.org/officeDocument/2006/relationships/tags" Target="../tags/tag8.xml"/><Relationship Id="rId9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tags" Target="../tags/tag11.xml"/><Relationship Id="rId7" Type="http://schemas.openxmlformats.org/officeDocument/2006/relationships/notesSlide" Target="../notesSlides/notesSlide5.xml"/><Relationship Id="rId12" Type="http://schemas.openxmlformats.org/officeDocument/2006/relationships/image" Target="../media/image14.png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13.png"/><Relationship Id="rId5" Type="http://schemas.openxmlformats.org/officeDocument/2006/relationships/tags" Target="../tags/tag13.xml"/><Relationship Id="rId10" Type="http://schemas.openxmlformats.org/officeDocument/2006/relationships/image" Target="../media/image12.png"/><Relationship Id="rId4" Type="http://schemas.openxmlformats.org/officeDocument/2006/relationships/tags" Target="../tags/tag12.xml"/><Relationship Id="rId9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4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57200" y="533400"/>
            <a:ext cx="6781800" cy="2133600"/>
          </a:xfrm>
        </p:spPr>
        <p:txBody>
          <a:bodyPr/>
          <a:lstStyle/>
          <a:p>
            <a:pPr algn="ctr" eaLnBrk="1" hangingPunct="1"/>
            <a:r>
              <a:rPr lang="en-US" sz="3200" dirty="0" smtClean="0"/>
              <a:t>ME751 </a:t>
            </a:r>
            <a:br>
              <a:rPr lang="en-US" sz="3200" dirty="0" smtClean="0"/>
            </a:br>
            <a:r>
              <a:rPr lang="en-US" sz="3200" dirty="0" smtClean="0"/>
              <a:t>Advanced Computational Multibody Dynamics</a:t>
            </a:r>
          </a:p>
        </p:txBody>
      </p:sp>
      <p:sp>
        <p:nvSpPr>
          <p:cNvPr id="6553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849313" y="3049588"/>
            <a:ext cx="6248400" cy="1335087"/>
          </a:xfrm>
        </p:spPr>
        <p:txBody>
          <a:bodyPr/>
          <a:lstStyle/>
          <a:p>
            <a:pPr eaLnBrk="1" hangingPunct="1"/>
            <a:r>
              <a:rPr lang="en-US" sz="2000" dirty="0" smtClean="0"/>
              <a:t>Section 9.3</a:t>
            </a:r>
          </a:p>
          <a:p>
            <a:pPr eaLnBrk="1" hangingPunct="1"/>
            <a:r>
              <a:rPr lang="en-US" sz="2000" dirty="0" smtClean="0"/>
              <a:t>February 18, 2010</a:t>
            </a:r>
          </a:p>
        </p:txBody>
      </p:sp>
      <p:sp>
        <p:nvSpPr>
          <p:cNvPr id="65541" name="Rectangle 5"/>
          <p:cNvSpPr>
            <a:spLocks noChangeArrowheads="1"/>
          </p:cNvSpPr>
          <p:nvPr/>
        </p:nvSpPr>
        <p:spPr bwMode="auto">
          <a:xfrm>
            <a:off x="193675" y="6321425"/>
            <a:ext cx="123463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900" dirty="0">
                <a:latin typeface="Tahoma" pitchFamily="34" charset="0"/>
              </a:rPr>
              <a:t>© Dan Negrut, </a:t>
            </a:r>
            <a:r>
              <a:rPr lang="en-US" sz="900" dirty="0" smtClean="0">
                <a:latin typeface="Tahoma" pitchFamily="34" charset="0"/>
              </a:rPr>
              <a:t>2010</a:t>
            </a:r>
            <a:r>
              <a:rPr lang="en-US" sz="900" dirty="0">
                <a:latin typeface="Tahoma" pitchFamily="34" charset="0"/>
              </a:rPr>
              <a:t/>
            </a:r>
            <a:br>
              <a:rPr lang="en-US" sz="900" dirty="0">
                <a:latin typeface="Tahoma" pitchFamily="34" charset="0"/>
              </a:rPr>
            </a:br>
            <a:r>
              <a:rPr lang="en-US" sz="900" dirty="0" smtClean="0">
                <a:latin typeface="Tahoma" pitchFamily="34" charset="0"/>
              </a:rPr>
              <a:t>ME751</a:t>
            </a:r>
            <a:r>
              <a:rPr lang="en-US" sz="900" dirty="0">
                <a:latin typeface="Tahoma" pitchFamily="34" charset="0"/>
              </a:rPr>
              <a:t>, UW-Madison</a:t>
            </a:r>
          </a:p>
        </p:txBody>
      </p:sp>
      <p:sp>
        <p:nvSpPr>
          <p:cNvPr id="6" name="Rectangle 5"/>
          <p:cNvSpPr/>
          <p:nvPr/>
        </p:nvSpPr>
        <p:spPr>
          <a:xfrm>
            <a:off x="5257800" y="6181636"/>
            <a:ext cx="38100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smtClean="0"/>
              <a:t>“Discontent is the first necessity of progress.”</a:t>
            </a:r>
          </a:p>
          <a:p>
            <a:r>
              <a:rPr lang="en-US" sz="1100" dirty="0" smtClean="0"/>
              <a:t>Thomas A. Edison 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7772400" cy="1265238"/>
          </a:xfrm>
        </p:spPr>
        <p:txBody>
          <a:bodyPr/>
          <a:lstStyle/>
          <a:p>
            <a:r>
              <a:rPr lang="en-US" dirty="0" smtClean="0"/>
              <a:t>The </a:t>
            </a:r>
            <a:r>
              <a:rPr lang="en-US" dirty="0" err="1" smtClean="0"/>
              <a:t>GCon</a:t>
            </a:r>
            <a:r>
              <a:rPr lang="en-US" dirty="0" smtClean="0"/>
              <a:t> Zoo: </a:t>
            </a:r>
            <a:br>
              <a:rPr lang="en-US" dirty="0" smtClean="0"/>
            </a:br>
            <a:r>
              <a:rPr lang="en-US" dirty="0" smtClean="0"/>
              <a:t>Basic </a:t>
            </a:r>
            <a:r>
              <a:rPr lang="en-US" dirty="0" err="1" smtClean="0"/>
              <a:t>GCons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have four basic </a:t>
            </a:r>
            <a:r>
              <a:rPr lang="en-US" dirty="0" err="1" smtClean="0"/>
              <a:t>GCons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DP1: the dot product of two vectors on two bodies is specified</a:t>
            </a:r>
          </a:p>
          <a:p>
            <a:pPr lvl="1"/>
            <a:r>
              <a:rPr lang="en-US" dirty="0" smtClean="0"/>
              <a:t>DP2: the dot product of a vector of on a body and a vector between two bodies is specified</a:t>
            </a:r>
          </a:p>
          <a:p>
            <a:pPr lvl="1"/>
            <a:r>
              <a:rPr lang="en-US" dirty="0" smtClean="0"/>
              <a:t>D: the distance between two points on two different bodies is specified</a:t>
            </a:r>
          </a:p>
          <a:p>
            <a:pPr lvl="1"/>
            <a:r>
              <a:rPr lang="en-US" dirty="0" smtClean="0"/>
              <a:t>CD: the difference between the coordinates of two bodies is specified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Note:</a:t>
            </a:r>
          </a:p>
          <a:p>
            <a:pPr lvl="1"/>
            <a:r>
              <a:rPr lang="en-US" dirty="0" smtClean="0"/>
              <a:t>DP1 stands for Dot Product 1</a:t>
            </a:r>
          </a:p>
          <a:p>
            <a:pPr lvl="1"/>
            <a:r>
              <a:rPr lang="en-US" dirty="0" smtClean="0"/>
              <a:t>DP2 stands for Dot Product 2</a:t>
            </a:r>
          </a:p>
          <a:p>
            <a:pPr lvl="1"/>
            <a:r>
              <a:rPr lang="en-US" dirty="0" smtClean="0"/>
              <a:t>D stands for distance</a:t>
            </a:r>
          </a:p>
          <a:p>
            <a:pPr lvl="1"/>
            <a:r>
              <a:rPr lang="en-US" dirty="0" smtClean="0"/>
              <a:t>CD stands for coordinate difference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6E52FC-A2BF-46C6-811F-6DA475FD4DE0}" type="slidenum">
              <a:rPr lang="en-US" altLang="en-US" smtClean="0"/>
              <a:pPr>
                <a:defRPr/>
              </a:pPr>
              <a:t>10</a:t>
            </a:fld>
            <a:endParaRPr lang="en-US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err="1" smtClean="0"/>
              <a:t>GCon</a:t>
            </a:r>
            <a:r>
              <a:rPr lang="en-US" dirty="0" smtClean="0"/>
              <a:t> Zoo:</a:t>
            </a:r>
            <a:br>
              <a:rPr lang="en-US" dirty="0" smtClean="0"/>
            </a:br>
            <a:r>
              <a:rPr lang="en-US" dirty="0" smtClean="0"/>
              <a:t>Intermediate + High Level </a:t>
            </a:r>
            <a:r>
              <a:rPr lang="en-US" dirty="0" err="1" smtClean="0"/>
              <a:t>GCons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36738"/>
            <a:ext cx="8229600" cy="4411662"/>
          </a:xfrm>
        </p:spPr>
        <p:txBody>
          <a:bodyPr/>
          <a:lstStyle/>
          <a:p>
            <a:r>
              <a:rPr lang="en-US" dirty="0" smtClean="0"/>
              <a:t>We have two Intermediate </a:t>
            </a:r>
            <a:r>
              <a:rPr lang="en-US" dirty="0" err="1" smtClean="0"/>
              <a:t>GCons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 </a:t>
            </a:r>
            <a:r>
              <a:rPr lang="en-US" dirty="0" smtClean="0">
                <a:latin typeface="cmsy10"/>
              </a:rPr>
              <a:t>?</a:t>
            </a:r>
            <a:r>
              <a:rPr lang="en-US" dirty="0" smtClean="0"/>
              <a:t>1: a vector is </a:t>
            </a:r>
            <a:r>
              <a:rPr lang="en-US" dirty="0" smtClean="0">
                <a:latin typeface="cmsy10"/>
              </a:rPr>
              <a:t>?</a:t>
            </a:r>
            <a:r>
              <a:rPr lang="en-US" dirty="0" smtClean="0"/>
              <a:t> on a plane belonging to a different body</a:t>
            </a:r>
          </a:p>
          <a:p>
            <a:pPr lvl="1"/>
            <a:r>
              <a:rPr lang="en-US" dirty="0" smtClean="0"/>
              <a:t> </a:t>
            </a:r>
            <a:r>
              <a:rPr lang="en-US" dirty="0" smtClean="0">
                <a:latin typeface="cmsy10"/>
              </a:rPr>
              <a:t>?</a:t>
            </a:r>
            <a:r>
              <a:rPr lang="en-US" dirty="0" smtClean="0"/>
              <a:t>2: a vector between two bodies is </a:t>
            </a:r>
            <a:r>
              <a:rPr lang="en-US" dirty="0" smtClean="0">
                <a:latin typeface="cmsy10"/>
              </a:rPr>
              <a:t>?</a:t>
            </a:r>
            <a:r>
              <a:rPr lang="en-US" dirty="0" smtClean="0"/>
              <a:t> on a plane belonging to the different body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We have a large number of High Level </a:t>
            </a:r>
            <a:r>
              <a:rPr lang="en-US" dirty="0" err="1" smtClean="0"/>
              <a:t>GCons</a:t>
            </a:r>
            <a:r>
              <a:rPr lang="en-US" dirty="0" smtClean="0"/>
              <a:t> (joints):</a:t>
            </a:r>
          </a:p>
          <a:p>
            <a:pPr lvl="1"/>
            <a:r>
              <a:rPr lang="en-US" dirty="0" smtClean="0"/>
              <a:t>Spherical Joint (SJ)</a:t>
            </a:r>
          </a:p>
          <a:p>
            <a:pPr lvl="1"/>
            <a:r>
              <a:rPr lang="en-US" dirty="0" smtClean="0"/>
              <a:t>Universal Joint (UJ)</a:t>
            </a:r>
          </a:p>
          <a:p>
            <a:pPr lvl="1"/>
            <a:r>
              <a:rPr lang="en-US" dirty="0" smtClean="0"/>
              <a:t>Cylindrical Joint (CJ)</a:t>
            </a:r>
          </a:p>
          <a:p>
            <a:pPr lvl="1"/>
            <a:r>
              <a:rPr lang="en-US" dirty="0" smtClean="0"/>
              <a:t>Revolute Joint (RJ)</a:t>
            </a:r>
          </a:p>
          <a:p>
            <a:pPr lvl="1"/>
            <a:r>
              <a:rPr lang="en-US" dirty="0" smtClean="0"/>
              <a:t>Translational Joint (TJ)</a:t>
            </a:r>
          </a:p>
          <a:p>
            <a:pPr lvl="1"/>
            <a:r>
              <a:rPr lang="en-US" dirty="0" smtClean="0"/>
              <a:t>Other composite joints (spherical-spherical, translational-revolute, etc.)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6E52FC-A2BF-46C6-811F-6DA475FD4DE0}" type="slidenum">
              <a:rPr lang="en-US" altLang="en-US" smtClean="0"/>
              <a:pPr>
                <a:defRPr/>
              </a:pPr>
              <a:t>11</a:t>
            </a:fld>
            <a:endParaRPr lang="en-US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7543800" cy="731838"/>
          </a:xfrm>
        </p:spPr>
        <p:txBody>
          <a:bodyPr/>
          <a:lstStyle/>
          <a:p>
            <a:r>
              <a:rPr lang="en-US" dirty="0" smtClean="0"/>
              <a:t>The </a:t>
            </a:r>
            <a:r>
              <a:rPr lang="en-US" dirty="0" err="1" smtClean="0"/>
              <a:t>GCon</a:t>
            </a:r>
            <a:r>
              <a:rPr lang="en-US" dirty="0" smtClean="0"/>
              <a:t> Zoo: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6291263"/>
            <a:ext cx="8763000" cy="490537"/>
          </a:xfrm>
        </p:spPr>
        <p:txBody>
          <a:bodyPr/>
          <a:lstStyle/>
          <a:p>
            <a:r>
              <a:rPr lang="en-US" dirty="0" smtClean="0"/>
              <a:t>Note that there are other </a:t>
            </a:r>
            <a:r>
              <a:rPr lang="en-US" dirty="0" err="1" smtClean="0"/>
              <a:t>GCons</a:t>
            </a:r>
            <a:r>
              <a:rPr lang="en-US" dirty="0" smtClean="0"/>
              <a:t> that are used, but they see less mileage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6E52FC-A2BF-46C6-811F-6DA475FD4DE0}" type="slidenum">
              <a:rPr lang="en-US" altLang="en-US" smtClean="0"/>
              <a:pPr>
                <a:defRPr/>
              </a:pPr>
              <a:t>12</a:t>
            </a:fld>
            <a:endParaRPr lang="en-US" altLang="en-US"/>
          </a:p>
        </p:txBody>
      </p:sp>
      <p:graphicFrame>
        <p:nvGraphicFramePr>
          <p:cNvPr id="2263043" name="Object 3"/>
          <p:cNvGraphicFramePr>
            <a:graphicFrameLocks noChangeAspect="1"/>
          </p:cNvGraphicFramePr>
          <p:nvPr/>
        </p:nvGraphicFramePr>
        <p:xfrm>
          <a:off x="914400" y="1295400"/>
          <a:ext cx="6704012" cy="4644717"/>
        </p:xfrm>
        <a:graphic>
          <a:graphicData uri="http://schemas.openxmlformats.org/presentationml/2006/ole">
            <p:oleObj spid="_x0000_s2263043" name="Visio" r:id="rId4" imgW="5179021" imgH="3587262" progId="Visio.Drawing.11">
              <p:embed/>
            </p:oleObj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7543800" cy="884238"/>
          </a:xfrm>
        </p:spPr>
        <p:txBody>
          <a:bodyPr/>
          <a:lstStyle/>
          <a:p>
            <a:r>
              <a:rPr lang="en-US" dirty="0" smtClean="0"/>
              <a:t>Basic </a:t>
            </a:r>
            <a:r>
              <a:rPr lang="en-US" dirty="0" err="1" smtClean="0"/>
              <a:t>GCon</a:t>
            </a:r>
            <a:r>
              <a:rPr lang="en-US" dirty="0" smtClean="0"/>
              <a:t>: DP1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6E52FC-A2BF-46C6-811F-6DA475FD4DE0}" type="slidenum">
              <a:rPr lang="en-US" altLang="en-US" smtClean="0"/>
              <a:pPr>
                <a:defRPr/>
              </a:pPr>
              <a:t>13</a:t>
            </a:fld>
            <a:endParaRPr lang="en-US" altLang="en-US"/>
          </a:p>
        </p:txBody>
      </p:sp>
      <p:graphicFrame>
        <p:nvGraphicFramePr>
          <p:cNvPr id="2250756" name="Object 4"/>
          <p:cNvGraphicFramePr>
            <a:graphicFrameLocks noChangeAspect="1"/>
          </p:cNvGraphicFramePr>
          <p:nvPr/>
        </p:nvGraphicFramePr>
        <p:xfrm>
          <a:off x="2362200" y="2057400"/>
          <a:ext cx="4756490" cy="3997325"/>
        </p:xfrm>
        <a:graphic>
          <a:graphicData uri="http://schemas.openxmlformats.org/presentationml/2006/ole">
            <p:oleObj spid="_x0000_s2250756" name="Visio" r:id="rId4" imgW="3710354" imgH="3117401" progId="Visio.Drawing.11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06362"/>
            <a:ext cx="7543800" cy="1112838"/>
          </a:xfrm>
        </p:spPr>
        <p:txBody>
          <a:bodyPr/>
          <a:lstStyle/>
          <a:p>
            <a:r>
              <a:rPr lang="en-US" dirty="0" smtClean="0"/>
              <a:t>Basic </a:t>
            </a:r>
            <a:r>
              <a:rPr lang="en-US" dirty="0" err="1" smtClean="0"/>
              <a:t>GCon</a:t>
            </a:r>
            <a:r>
              <a:rPr lang="en-US" dirty="0" smtClean="0"/>
              <a:t>: DP1</a:t>
            </a:r>
            <a:br>
              <a:rPr lang="en-US" dirty="0" smtClean="0"/>
            </a:br>
            <a:r>
              <a:rPr lang="en-US" sz="2000" dirty="0" smtClean="0"/>
              <a:t>[Cntd.]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6E52FC-A2BF-46C6-811F-6DA475FD4DE0}" type="slidenum">
              <a:rPr lang="en-US" altLang="en-US" smtClean="0"/>
              <a:pPr>
                <a:defRPr/>
              </a:pPr>
              <a:t>14</a:t>
            </a:fld>
            <a:endParaRPr lang="en-US" altLang="en-US" dirty="0"/>
          </a:p>
        </p:txBody>
      </p:sp>
      <p:pic>
        <p:nvPicPr>
          <p:cNvPr id="14" name="Picture 13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/>
          <a:stretch>
            <a:fillRect/>
          </a:stretch>
        </p:blipFill>
        <p:spPr bwMode="auto">
          <a:xfrm>
            <a:off x="118207" y="2057400"/>
            <a:ext cx="8948990" cy="4495197"/>
          </a:xfrm>
          <a:prstGeom prst="rect">
            <a:avLst/>
          </a:prstGeom>
          <a:noFill/>
          <a:ln/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52400"/>
            <a:ext cx="7543800" cy="960438"/>
          </a:xfrm>
        </p:spPr>
        <p:txBody>
          <a:bodyPr/>
          <a:lstStyle/>
          <a:p>
            <a:r>
              <a:rPr lang="en-US" dirty="0" smtClean="0"/>
              <a:t>Basic </a:t>
            </a:r>
            <a:r>
              <a:rPr lang="en-US" dirty="0" err="1" smtClean="0"/>
              <a:t>GCon</a:t>
            </a:r>
            <a:r>
              <a:rPr lang="en-US" dirty="0" smtClean="0"/>
              <a:t>: DP1</a:t>
            </a:r>
            <a:br>
              <a:rPr lang="en-US" dirty="0" smtClean="0"/>
            </a:br>
            <a:r>
              <a:rPr lang="en-US" sz="2000" dirty="0" smtClean="0"/>
              <a:t>[Cntd.]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6E52FC-A2BF-46C6-811F-6DA475FD4DE0}" type="slidenum">
              <a:rPr lang="en-US" altLang="en-US" smtClean="0"/>
              <a:pPr>
                <a:defRPr/>
              </a:pPr>
              <a:t>15</a:t>
            </a:fld>
            <a:endParaRPr lang="en-US" altLang="en-US" dirty="0"/>
          </a:p>
        </p:txBody>
      </p:sp>
      <p:pic>
        <p:nvPicPr>
          <p:cNvPr id="10" name="Picture 9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/>
          <a:stretch>
            <a:fillRect/>
          </a:stretch>
        </p:blipFill>
        <p:spPr bwMode="auto">
          <a:xfrm>
            <a:off x="114985" y="1524000"/>
            <a:ext cx="8964341" cy="3199917"/>
          </a:xfrm>
          <a:prstGeom prst="rect">
            <a:avLst/>
          </a:prstGeom>
          <a:noFill/>
          <a:ln/>
          <a:effectLst/>
        </p:spPr>
      </p:pic>
      <p:sp>
        <p:nvSpPr>
          <p:cNvPr id="11" name="Content Placeholder 2"/>
          <p:cNvSpPr txBox="1">
            <a:spLocks/>
          </p:cNvSpPr>
          <p:nvPr/>
        </p:nvSpPr>
        <p:spPr bwMode="auto">
          <a:xfrm>
            <a:off x="76200" y="5105400"/>
            <a:ext cx="8915400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itchFamily="2" charset="2"/>
              <a:buChar char="l"/>
              <a:tabLst/>
              <a:defRPr/>
            </a:pP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Note: </a:t>
            </a:r>
            <a:r>
              <a:rPr lang="en-US" kern="0" dirty="0" smtClean="0">
                <a:latin typeface="+mn-lt"/>
              </a:rPr>
              <a:t>T</a:t>
            </a: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he </a:t>
            </a: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mmi10"/>
                <a:ea typeface="+mn-ea"/>
                <a:cs typeface="+mn-cs"/>
              </a:rPr>
              <a:t>°</a:t>
            </a: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term only depends on position and velocity information -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</a:rPr>
              <a:t>Important since it is used to compute the acceleration and therefore it should not depend on acceleration (to prevent a circular argument)</a:t>
            </a:r>
          </a:p>
          <a:p>
            <a:pPr marL="1257300" lvl="2" indent="-342900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l"/>
              <a:defRPr/>
            </a:pPr>
            <a:endParaRPr kumimoji="0" lang="en-US" sz="14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itchFamily="2" charset="2"/>
              <a:buChar char="l"/>
              <a:tabLst/>
              <a:defRPr/>
            </a:pPr>
            <a:r>
              <a:rPr lang="en-US" kern="0" dirty="0" smtClean="0">
                <a:latin typeface="+mn-lt"/>
              </a:rPr>
              <a:t>GCon-DP1 imposes one ACE and removes one DOF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52400"/>
            <a:ext cx="7543800" cy="884238"/>
          </a:xfrm>
        </p:spPr>
        <p:txBody>
          <a:bodyPr/>
          <a:lstStyle/>
          <a:p>
            <a:r>
              <a:rPr lang="en-US" dirty="0" smtClean="0"/>
              <a:t>Basic </a:t>
            </a:r>
            <a:r>
              <a:rPr lang="en-US" dirty="0" err="1" smtClean="0"/>
              <a:t>GCon</a:t>
            </a:r>
            <a:r>
              <a:rPr lang="en-US" dirty="0" smtClean="0"/>
              <a:t>: DP2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6E52FC-A2BF-46C6-811F-6DA475FD4DE0}" type="slidenum">
              <a:rPr lang="en-US" altLang="en-US" smtClean="0"/>
              <a:pPr>
                <a:defRPr/>
              </a:pPr>
              <a:t>16</a:t>
            </a:fld>
            <a:endParaRPr lang="en-US" altLang="en-US"/>
          </a:p>
        </p:txBody>
      </p:sp>
      <p:graphicFrame>
        <p:nvGraphicFramePr>
          <p:cNvPr id="2252804" name="Object 4"/>
          <p:cNvGraphicFramePr>
            <a:graphicFrameLocks noChangeAspect="1"/>
          </p:cNvGraphicFramePr>
          <p:nvPr/>
        </p:nvGraphicFramePr>
        <p:xfrm>
          <a:off x="1447800" y="1600200"/>
          <a:ext cx="5663208" cy="4759325"/>
        </p:xfrm>
        <a:graphic>
          <a:graphicData uri="http://schemas.openxmlformats.org/presentationml/2006/ole">
            <p:oleObj spid="_x0000_s2252804" name="Visio" r:id="rId4" imgW="3710354" imgH="3117401" progId="Visio.Drawing.11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06362"/>
            <a:ext cx="7543800" cy="1112838"/>
          </a:xfrm>
        </p:spPr>
        <p:txBody>
          <a:bodyPr/>
          <a:lstStyle/>
          <a:p>
            <a:r>
              <a:rPr lang="en-US" dirty="0" smtClean="0"/>
              <a:t>Basic </a:t>
            </a:r>
            <a:r>
              <a:rPr lang="en-US" dirty="0" err="1" smtClean="0"/>
              <a:t>GCon</a:t>
            </a:r>
            <a:r>
              <a:rPr lang="en-US" dirty="0" smtClean="0"/>
              <a:t>: DP2</a:t>
            </a:r>
            <a:br>
              <a:rPr lang="en-US" dirty="0" smtClean="0"/>
            </a:br>
            <a:r>
              <a:rPr lang="en-US" sz="2000" dirty="0" smtClean="0"/>
              <a:t>[Cntd.]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6E52FC-A2BF-46C6-811F-6DA475FD4DE0}" type="slidenum">
              <a:rPr lang="en-US" altLang="en-US" smtClean="0"/>
              <a:pPr>
                <a:defRPr/>
              </a:pPr>
              <a:t>17</a:t>
            </a:fld>
            <a:endParaRPr lang="en-US" altLang="en-US" dirty="0"/>
          </a:p>
        </p:txBody>
      </p:sp>
      <p:pic>
        <p:nvPicPr>
          <p:cNvPr id="6" name="Picture 5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/>
          <a:stretch>
            <a:fillRect/>
          </a:stretch>
        </p:blipFill>
        <p:spPr bwMode="auto">
          <a:xfrm>
            <a:off x="381187" y="1890670"/>
            <a:ext cx="8380821" cy="4738518"/>
          </a:xfrm>
          <a:prstGeom prst="rect">
            <a:avLst/>
          </a:prstGeom>
          <a:noFill/>
          <a:ln/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</a:t>
            </a:r>
            <a:r>
              <a:rPr lang="en-US" dirty="0" err="1" smtClean="0"/>
              <a:t>GCon</a:t>
            </a:r>
            <a:r>
              <a:rPr lang="en-US" dirty="0" smtClean="0"/>
              <a:t>: DP2</a:t>
            </a:r>
            <a:br>
              <a:rPr lang="en-US" dirty="0" smtClean="0"/>
            </a:br>
            <a:r>
              <a:rPr lang="en-US" sz="2000" dirty="0" smtClean="0"/>
              <a:t>[Cntd.]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6E52FC-A2BF-46C6-811F-6DA475FD4DE0}" type="slidenum">
              <a:rPr lang="en-US" altLang="en-US" smtClean="0"/>
              <a:pPr>
                <a:defRPr/>
              </a:pPr>
              <a:t>18</a:t>
            </a:fld>
            <a:endParaRPr lang="en-US" altLang="en-US" dirty="0"/>
          </a:p>
        </p:txBody>
      </p:sp>
      <p:pic>
        <p:nvPicPr>
          <p:cNvPr id="7" name="Picture 6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/>
          <a:stretch>
            <a:fillRect/>
          </a:stretch>
        </p:blipFill>
        <p:spPr bwMode="auto">
          <a:xfrm>
            <a:off x="115021" y="2286000"/>
            <a:ext cx="8964269" cy="3580832"/>
          </a:xfrm>
          <a:prstGeom prst="rect">
            <a:avLst/>
          </a:prstGeom>
          <a:noFill/>
          <a:ln/>
          <a:effectLst/>
        </p:spPr>
      </p:pic>
      <p:sp>
        <p:nvSpPr>
          <p:cNvPr id="5" name="Rectangle 4"/>
          <p:cNvSpPr/>
          <p:nvPr/>
        </p:nvSpPr>
        <p:spPr>
          <a:xfrm>
            <a:off x="76200" y="6260068"/>
            <a:ext cx="7467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l"/>
              <a:defRPr/>
            </a:pPr>
            <a:r>
              <a:rPr lang="en-US" kern="0" dirty="0" smtClean="0"/>
              <a:t>GCon-DP2 imposes one ACE and as such removes one DOF</a:t>
            </a:r>
            <a:endParaRPr lang="en-US" kern="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52400"/>
            <a:ext cx="7543800" cy="884238"/>
          </a:xfrm>
        </p:spPr>
        <p:txBody>
          <a:bodyPr/>
          <a:lstStyle/>
          <a:p>
            <a:r>
              <a:rPr lang="en-US" dirty="0" smtClean="0"/>
              <a:t>Basic </a:t>
            </a:r>
            <a:r>
              <a:rPr lang="en-US" dirty="0" err="1" smtClean="0"/>
              <a:t>GCon</a:t>
            </a:r>
            <a:r>
              <a:rPr lang="en-US" dirty="0" smtClean="0"/>
              <a:t>: D [Distance]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6E52FC-A2BF-46C6-811F-6DA475FD4DE0}" type="slidenum">
              <a:rPr lang="en-US" altLang="en-US" smtClean="0"/>
              <a:pPr>
                <a:defRPr/>
              </a:pPr>
              <a:t>19</a:t>
            </a:fld>
            <a:endParaRPr lang="en-US" altLang="en-US"/>
          </a:p>
        </p:txBody>
      </p:sp>
      <p:graphicFrame>
        <p:nvGraphicFramePr>
          <p:cNvPr id="2253829" name="Object 5"/>
          <p:cNvGraphicFramePr>
            <a:graphicFrameLocks noChangeAspect="1"/>
          </p:cNvGraphicFramePr>
          <p:nvPr/>
        </p:nvGraphicFramePr>
        <p:xfrm>
          <a:off x="1600200" y="1524000"/>
          <a:ext cx="5753880" cy="4835525"/>
        </p:xfrm>
        <a:graphic>
          <a:graphicData uri="http://schemas.openxmlformats.org/presentationml/2006/ole">
            <p:oleObj spid="_x0000_s2253829" name="Visio" r:id="rId4" imgW="3710354" imgH="3117401" progId="Visio.Drawing.11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381000"/>
            <a:ext cx="7543800" cy="682844"/>
          </a:xfrm>
        </p:spPr>
        <p:txBody>
          <a:bodyPr/>
          <a:lstStyle/>
          <a:p>
            <a:pPr eaLnBrk="1" hangingPunct="1"/>
            <a:r>
              <a:rPr lang="en-US" dirty="0" smtClean="0"/>
              <a:t>Before we get started…</a:t>
            </a:r>
          </a:p>
        </p:txBody>
      </p:sp>
      <p:sp>
        <p:nvSpPr>
          <p:cNvPr id="665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981200"/>
            <a:ext cx="8839200" cy="4419600"/>
          </a:xfrm>
        </p:spPr>
        <p:txBody>
          <a:bodyPr/>
          <a:lstStyle/>
          <a:p>
            <a:pPr eaLnBrk="1" hangingPunct="1"/>
            <a:r>
              <a:rPr lang="en-US" sz="1800" dirty="0" smtClean="0"/>
              <a:t>Last Time:</a:t>
            </a:r>
          </a:p>
          <a:p>
            <a:pPr lvl="1" eaLnBrk="1" hangingPunct="1"/>
            <a:r>
              <a:rPr lang="en-US" sz="1600" dirty="0" smtClean="0"/>
              <a:t>Euler Parameters – connection between their time derivative and angular velocity</a:t>
            </a:r>
          </a:p>
          <a:p>
            <a:pPr lvl="1" eaLnBrk="1" hangingPunct="1"/>
            <a:r>
              <a:rPr lang="en-US" sz="1600" dirty="0" smtClean="0"/>
              <a:t>3D Kinematics of a Rigid Body</a:t>
            </a:r>
          </a:p>
          <a:p>
            <a:pPr lvl="1" eaLnBrk="1" hangingPunct="1"/>
            <a:r>
              <a:rPr lang="en-US" sz="1600" dirty="0" smtClean="0"/>
              <a:t>Kinematics Analysis</a:t>
            </a:r>
          </a:p>
          <a:p>
            <a:pPr lvl="1" eaLnBrk="1" hangingPunct="1"/>
            <a:endParaRPr lang="en-US" dirty="0" smtClean="0"/>
          </a:p>
          <a:p>
            <a:pPr eaLnBrk="1" hangingPunct="1"/>
            <a:r>
              <a:rPr lang="en-US" sz="1800" dirty="0" smtClean="0"/>
              <a:t>Today:</a:t>
            </a:r>
          </a:p>
          <a:p>
            <a:pPr lvl="1" eaLnBrk="1" hangingPunct="1"/>
            <a:r>
              <a:rPr lang="en-US" sz="1600" dirty="0" smtClean="0"/>
              <a:t>Geometric Constraints </a:t>
            </a:r>
          </a:p>
          <a:p>
            <a:pPr lvl="2" eaLnBrk="1" hangingPunct="1"/>
            <a:r>
              <a:rPr lang="en-US" sz="1400" dirty="0" smtClean="0"/>
              <a:t>Basic, Intermediate, High Level</a:t>
            </a:r>
          </a:p>
          <a:p>
            <a:pPr lvl="3" eaLnBrk="1" hangingPunct="1"/>
            <a:endParaRPr lang="en-US" sz="1200" dirty="0" smtClean="0"/>
          </a:p>
          <a:p>
            <a:pPr eaLnBrk="1" hangingPunct="1"/>
            <a:r>
              <a:rPr lang="en-US" sz="1800" dirty="0" smtClean="0"/>
              <a:t>HW5 – due on Feb. 25</a:t>
            </a:r>
          </a:p>
          <a:p>
            <a:pPr lvl="1" eaLnBrk="1" hangingPunct="1"/>
            <a:r>
              <a:rPr lang="en-US" sz="1600" dirty="0" smtClean="0"/>
              <a:t>Posted online later today</a:t>
            </a:r>
          </a:p>
          <a:p>
            <a:pPr lvl="2" eaLnBrk="1" hangingPunct="1"/>
            <a:endParaRPr lang="en-US" sz="1400" dirty="0" smtClean="0"/>
          </a:p>
          <a:p>
            <a:pPr eaLnBrk="1" hangingPunct="1"/>
            <a:r>
              <a:rPr lang="en-US" sz="1800" dirty="0" smtClean="0"/>
              <a:t>Asking for your </a:t>
            </a:r>
            <a:r>
              <a:rPr lang="en-US" sz="1800" b="1" dirty="0" smtClean="0"/>
              <a:t>feedback</a:t>
            </a:r>
            <a:r>
              <a:rPr lang="en-US" sz="1800" dirty="0" smtClean="0"/>
              <a:t> – Tu, Feb. 23: Provide anonymously a printed page with two concerns and/or things that I can do to improve ME751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6E52FC-A2BF-46C6-811F-6DA475FD4DE0}" type="slidenum">
              <a:rPr lang="en-US" altLang="en-US" smtClean="0"/>
              <a:pPr>
                <a:defRPr/>
              </a:pPr>
              <a:t>2</a:t>
            </a:fld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06362"/>
            <a:ext cx="7543800" cy="1112838"/>
          </a:xfrm>
        </p:spPr>
        <p:txBody>
          <a:bodyPr/>
          <a:lstStyle/>
          <a:p>
            <a:r>
              <a:rPr lang="en-US" dirty="0" smtClean="0"/>
              <a:t>Basic </a:t>
            </a:r>
            <a:r>
              <a:rPr lang="en-US" dirty="0" err="1" smtClean="0"/>
              <a:t>GCon</a:t>
            </a:r>
            <a:r>
              <a:rPr lang="en-US" dirty="0" smtClean="0"/>
              <a:t>: D [Distance]</a:t>
            </a:r>
            <a:br>
              <a:rPr lang="en-US" dirty="0" smtClean="0"/>
            </a:br>
            <a:r>
              <a:rPr lang="en-US" sz="2000" dirty="0" smtClean="0"/>
              <a:t>[Cntd.]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6E52FC-A2BF-46C6-811F-6DA475FD4DE0}" type="slidenum">
              <a:rPr lang="en-US" altLang="en-US" smtClean="0"/>
              <a:pPr>
                <a:defRPr/>
              </a:pPr>
              <a:t>20</a:t>
            </a:fld>
            <a:endParaRPr lang="en-US" altLang="en-US" dirty="0"/>
          </a:p>
        </p:txBody>
      </p:sp>
      <p:pic>
        <p:nvPicPr>
          <p:cNvPr id="6" name="Picture 5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/>
          <a:stretch>
            <a:fillRect/>
          </a:stretch>
        </p:blipFill>
        <p:spPr bwMode="auto">
          <a:xfrm>
            <a:off x="404284" y="1809594"/>
            <a:ext cx="8402037" cy="4395474"/>
          </a:xfrm>
          <a:prstGeom prst="rect">
            <a:avLst/>
          </a:prstGeom>
          <a:noFill/>
          <a:ln/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</a:t>
            </a:r>
            <a:r>
              <a:rPr lang="en-US" dirty="0" err="1" smtClean="0"/>
              <a:t>GCon</a:t>
            </a:r>
            <a:r>
              <a:rPr lang="en-US" dirty="0" smtClean="0"/>
              <a:t>: D [Distance]</a:t>
            </a:r>
            <a:br>
              <a:rPr lang="en-US" dirty="0" smtClean="0"/>
            </a:br>
            <a:r>
              <a:rPr lang="en-US" sz="2000" dirty="0" smtClean="0"/>
              <a:t>[Cntd.]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6E52FC-A2BF-46C6-811F-6DA475FD4DE0}" type="slidenum">
              <a:rPr lang="en-US" altLang="en-US" smtClean="0"/>
              <a:pPr>
                <a:defRPr/>
              </a:pPr>
              <a:t>21</a:t>
            </a:fld>
            <a:endParaRPr lang="en-US" altLang="en-US" dirty="0"/>
          </a:p>
        </p:txBody>
      </p:sp>
      <p:pic>
        <p:nvPicPr>
          <p:cNvPr id="5" name="Picture 4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/>
          <a:stretch>
            <a:fillRect/>
          </a:stretch>
        </p:blipFill>
        <p:spPr bwMode="auto">
          <a:xfrm>
            <a:off x="152400" y="2286001"/>
            <a:ext cx="8763000" cy="3159898"/>
          </a:xfrm>
          <a:prstGeom prst="rect">
            <a:avLst/>
          </a:prstGeom>
          <a:noFill/>
          <a:ln/>
          <a:effectLst/>
        </p:spPr>
      </p:pic>
      <p:sp>
        <p:nvSpPr>
          <p:cNvPr id="6" name="Rectangle 5"/>
          <p:cNvSpPr/>
          <p:nvPr/>
        </p:nvSpPr>
        <p:spPr>
          <a:xfrm>
            <a:off x="76200" y="6183868"/>
            <a:ext cx="8610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l"/>
              <a:defRPr/>
            </a:pPr>
            <a:r>
              <a:rPr lang="en-US" kern="0" dirty="0" smtClean="0"/>
              <a:t>Note: </a:t>
            </a:r>
            <a:r>
              <a:rPr lang="en-US" kern="0" dirty="0" err="1" smtClean="0"/>
              <a:t>GCon</a:t>
            </a:r>
            <a:r>
              <a:rPr lang="en-US" kern="0" dirty="0" smtClean="0"/>
              <a:t>-D imposes one ACE and as such it removes one DOF</a:t>
            </a:r>
            <a:endParaRPr lang="en-US" kern="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52400"/>
            <a:ext cx="7543800" cy="990600"/>
          </a:xfrm>
        </p:spPr>
        <p:txBody>
          <a:bodyPr/>
          <a:lstStyle/>
          <a:p>
            <a:r>
              <a:rPr lang="en-US" sz="2800" dirty="0" smtClean="0"/>
              <a:t>Basic </a:t>
            </a:r>
            <a:r>
              <a:rPr lang="en-US" sz="2800" dirty="0" err="1" smtClean="0"/>
              <a:t>GCon</a:t>
            </a:r>
            <a:r>
              <a:rPr lang="en-US" sz="2800" dirty="0" smtClean="0"/>
              <a:t>: CD [Coordinate Difference]</a:t>
            </a:r>
            <a:br>
              <a:rPr lang="en-US" sz="2800" dirty="0" smtClean="0"/>
            </a:br>
            <a:r>
              <a:rPr lang="en-US" sz="1600" dirty="0" smtClean="0"/>
              <a:t>[Cntd.]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6E52FC-A2BF-46C6-811F-6DA475FD4DE0}" type="slidenum">
              <a:rPr lang="en-US" altLang="en-US" smtClean="0"/>
              <a:pPr>
                <a:defRPr/>
              </a:pPr>
              <a:t>22</a:t>
            </a:fld>
            <a:endParaRPr lang="en-US" altLang="en-US"/>
          </a:p>
        </p:txBody>
      </p:sp>
      <p:graphicFrame>
        <p:nvGraphicFramePr>
          <p:cNvPr id="2254852" name="Object 4"/>
          <p:cNvGraphicFramePr>
            <a:graphicFrameLocks noChangeAspect="1"/>
          </p:cNvGraphicFramePr>
          <p:nvPr/>
        </p:nvGraphicFramePr>
        <p:xfrm>
          <a:off x="1447800" y="1676400"/>
          <a:ext cx="6181555" cy="4727575"/>
        </p:xfrm>
        <a:graphic>
          <a:graphicData uri="http://schemas.openxmlformats.org/presentationml/2006/ole">
            <p:oleObj spid="_x0000_s2254852" name="Visio" r:id="rId4" imgW="4589585" imgH="3509538" progId="Visio.Drawing.11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06362"/>
            <a:ext cx="7543800" cy="1112838"/>
          </a:xfrm>
        </p:spPr>
        <p:txBody>
          <a:bodyPr/>
          <a:lstStyle/>
          <a:p>
            <a:r>
              <a:rPr lang="en-US" dirty="0" smtClean="0"/>
              <a:t>Basic </a:t>
            </a:r>
            <a:r>
              <a:rPr lang="en-US" dirty="0" err="1" smtClean="0"/>
              <a:t>GCon</a:t>
            </a:r>
            <a:r>
              <a:rPr lang="en-US" dirty="0" smtClean="0"/>
              <a:t>: CD </a:t>
            </a:r>
            <a:br>
              <a:rPr lang="en-US" dirty="0" smtClean="0"/>
            </a:br>
            <a:r>
              <a:rPr lang="en-US" sz="1600" dirty="0" smtClean="0"/>
              <a:t>[Cntd.]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6E52FC-A2BF-46C6-811F-6DA475FD4DE0}" type="slidenum">
              <a:rPr lang="en-US" altLang="en-US" smtClean="0"/>
              <a:pPr>
                <a:defRPr/>
              </a:pPr>
              <a:t>23</a:t>
            </a:fld>
            <a:endParaRPr lang="en-US" altLang="en-US" dirty="0"/>
          </a:p>
        </p:txBody>
      </p:sp>
      <p:pic>
        <p:nvPicPr>
          <p:cNvPr id="5" name="Picture 4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/>
          <a:stretch>
            <a:fillRect/>
          </a:stretch>
        </p:blipFill>
        <p:spPr bwMode="auto">
          <a:xfrm>
            <a:off x="394667" y="1809594"/>
            <a:ext cx="8421272" cy="4524217"/>
          </a:xfrm>
          <a:prstGeom prst="rect">
            <a:avLst/>
          </a:prstGeom>
          <a:noFill/>
          <a:ln/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</a:t>
            </a:r>
            <a:r>
              <a:rPr lang="en-US" dirty="0" err="1" smtClean="0"/>
              <a:t>GCon</a:t>
            </a:r>
            <a:r>
              <a:rPr lang="en-US" dirty="0" smtClean="0"/>
              <a:t>: CD</a:t>
            </a:r>
            <a:br>
              <a:rPr lang="en-US" dirty="0" smtClean="0"/>
            </a:br>
            <a:r>
              <a:rPr lang="en-US" sz="2000" dirty="0" smtClean="0"/>
              <a:t>[Cntd.]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6E52FC-A2BF-46C6-811F-6DA475FD4DE0}" type="slidenum">
              <a:rPr lang="en-US" altLang="en-US" smtClean="0"/>
              <a:pPr>
                <a:defRPr/>
              </a:pPr>
              <a:t>24</a:t>
            </a:fld>
            <a:endParaRPr lang="en-US" altLang="en-US" dirty="0"/>
          </a:p>
        </p:txBody>
      </p:sp>
      <p:pic>
        <p:nvPicPr>
          <p:cNvPr id="6" name="Picture 5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/>
          <a:stretch>
            <a:fillRect/>
          </a:stretch>
        </p:blipFill>
        <p:spPr bwMode="auto">
          <a:xfrm>
            <a:off x="578439" y="2286000"/>
            <a:ext cx="7910921" cy="2666557"/>
          </a:xfrm>
          <a:prstGeom prst="rect">
            <a:avLst/>
          </a:prstGeom>
          <a:noFill/>
          <a:ln/>
          <a:effectLst/>
        </p:spPr>
      </p:pic>
      <p:sp>
        <p:nvSpPr>
          <p:cNvPr id="5" name="Rectangle 4"/>
          <p:cNvSpPr/>
          <p:nvPr/>
        </p:nvSpPr>
        <p:spPr>
          <a:xfrm>
            <a:off x="533400" y="5802868"/>
            <a:ext cx="7772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l"/>
              <a:defRPr/>
            </a:pPr>
            <a:r>
              <a:rPr lang="en-US" kern="0" dirty="0" smtClean="0"/>
              <a:t>Note: </a:t>
            </a:r>
            <a:r>
              <a:rPr lang="en-US" kern="0" dirty="0" err="1" smtClean="0"/>
              <a:t>GCon</a:t>
            </a:r>
            <a:r>
              <a:rPr lang="en-US" kern="0" dirty="0" smtClean="0"/>
              <a:t>-CD imposes one ACE and as such it removes one DOF</a:t>
            </a:r>
            <a:endParaRPr lang="en-US" kern="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76200"/>
            <a:ext cx="7772400" cy="1295400"/>
          </a:xfrm>
        </p:spPr>
        <p:txBody>
          <a:bodyPr/>
          <a:lstStyle/>
          <a:p>
            <a:r>
              <a:rPr lang="en-US" dirty="0" smtClean="0"/>
              <a:t>Intermediate </a:t>
            </a:r>
            <a:r>
              <a:rPr lang="en-US" dirty="0" err="1" smtClean="0"/>
              <a:t>GCon</a:t>
            </a:r>
            <a:r>
              <a:rPr lang="en-US" dirty="0" smtClean="0"/>
              <a:t>: </a:t>
            </a:r>
            <a:r>
              <a:rPr lang="en-US" dirty="0" smtClean="0">
                <a:latin typeface="cmsy10"/>
              </a:rPr>
              <a:t>?</a:t>
            </a:r>
            <a:r>
              <a:rPr lang="en-US" dirty="0" smtClean="0"/>
              <a:t>1 [Perpendicular 1]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6E52FC-A2BF-46C6-811F-6DA475FD4DE0}" type="slidenum">
              <a:rPr lang="en-US" altLang="en-US" smtClean="0"/>
              <a:pPr>
                <a:defRPr/>
              </a:pPr>
              <a:t>25</a:t>
            </a:fld>
            <a:endParaRPr lang="en-US" altLang="en-US"/>
          </a:p>
        </p:txBody>
      </p:sp>
      <p:graphicFrame>
        <p:nvGraphicFramePr>
          <p:cNvPr id="2255879" name="Object 7"/>
          <p:cNvGraphicFramePr>
            <a:graphicFrameLocks noChangeAspect="1"/>
          </p:cNvGraphicFramePr>
          <p:nvPr/>
        </p:nvGraphicFramePr>
        <p:xfrm>
          <a:off x="1524000" y="1752600"/>
          <a:ext cx="5932521" cy="4337050"/>
        </p:xfrm>
        <a:graphic>
          <a:graphicData uri="http://schemas.openxmlformats.org/presentationml/2006/ole">
            <p:oleObj spid="_x0000_s2255879" name="Visio" r:id="rId4" imgW="4150321" imgH="3033698" progId="Visio.Drawing.11">
              <p:embed/>
            </p:oleObj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06362"/>
            <a:ext cx="7543800" cy="1112838"/>
          </a:xfrm>
        </p:spPr>
        <p:txBody>
          <a:bodyPr/>
          <a:lstStyle/>
          <a:p>
            <a:r>
              <a:rPr lang="en-US" dirty="0" smtClean="0"/>
              <a:t>Intermediate </a:t>
            </a:r>
            <a:r>
              <a:rPr lang="en-US" dirty="0" err="1" smtClean="0"/>
              <a:t>GCon</a:t>
            </a:r>
            <a:r>
              <a:rPr lang="en-US" dirty="0" smtClean="0"/>
              <a:t>: </a:t>
            </a:r>
            <a:r>
              <a:rPr lang="en-US" dirty="0" smtClean="0">
                <a:latin typeface="cmsy10"/>
              </a:rPr>
              <a:t>?</a:t>
            </a:r>
            <a:r>
              <a:rPr lang="en-US" dirty="0" smtClean="0"/>
              <a:t>1 </a:t>
            </a:r>
            <a:br>
              <a:rPr lang="en-US" dirty="0" smtClean="0"/>
            </a:br>
            <a:r>
              <a:rPr lang="en-US" sz="1600" dirty="0" smtClean="0"/>
              <a:t>[Cntd.]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6E52FC-A2BF-46C6-811F-6DA475FD4DE0}" type="slidenum">
              <a:rPr lang="en-US" altLang="en-US" smtClean="0"/>
              <a:pPr>
                <a:defRPr/>
              </a:pPr>
              <a:t>26</a:t>
            </a:fld>
            <a:endParaRPr lang="en-US" altLang="en-US" dirty="0"/>
          </a:p>
        </p:txBody>
      </p:sp>
      <p:pic>
        <p:nvPicPr>
          <p:cNvPr id="5" name="Picture 4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/>
          <a:stretch>
            <a:fillRect/>
          </a:stretch>
        </p:blipFill>
        <p:spPr bwMode="auto">
          <a:xfrm>
            <a:off x="127788" y="2057400"/>
            <a:ext cx="8929825" cy="4370181"/>
          </a:xfrm>
          <a:prstGeom prst="rect">
            <a:avLst/>
          </a:prstGeom>
          <a:noFill/>
          <a:ln/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06363"/>
            <a:ext cx="6629400" cy="808037"/>
          </a:xfrm>
        </p:spPr>
        <p:txBody>
          <a:bodyPr/>
          <a:lstStyle/>
          <a:p>
            <a:pPr eaLnBrk="1" hangingPunct="1"/>
            <a:r>
              <a:rPr lang="en-US" dirty="0" smtClean="0"/>
              <a:t>Position Analysis</a:t>
            </a:r>
          </a:p>
        </p:txBody>
      </p:sp>
      <p:sp>
        <p:nvSpPr>
          <p:cNvPr id="1720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1371600"/>
            <a:ext cx="8686800" cy="5105400"/>
          </a:xfrm>
        </p:spPr>
        <p:txBody>
          <a:bodyPr/>
          <a:lstStyle/>
          <a:p>
            <a:pPr eaLnBrk="1" hangingPunct="1">
              <a:buClr>
                <a:schemeClr val="accent2"/>
              </a:buClr>
            </a:pPr>
            <a:r>
              <a:rPr lang="en-US" sz="2000" dirty="0" smtClean="0"/>
              <a:t>How do you get the </a:t>
            </a:r>
            <a:r>
              <a:rPr lang="en-US" sz="2000" u="sng" dirty="0" smtClean="0"/>
              <a:t>position</a:t>
            </a:r>
            <a:r>
              <a:rPr lang="en-US" sz="2000" dirty="0" smtClean="0"/>
              <a:t> configuration of the mechanism?</a:t>
            </a:r>
          </a:p>
          <a:p>
            <a:pPr lvl="1" eaLnBrk="1" hangingPunct="1"/>
            <a:r>
              <a:rPr lang="en-US" sz="1800" dirty="0" smtClean="0"/>
              <a:t>Kinematic Analysis key observation: The number of constraints (kinematic and driving) is equal to the number of generalized coordinates: m=</a:t>
            </a:r>
            <a:r>
              <a:rPr lang="en-US" sz="1800" dirty="0" err="1" smtClean="0"/>
              <a:t>nc</a:t>
            </a:r>
            <a:endParaRPr lang="en-US" sz="1800" dirty="0" smtClean="0"/>
          </a:p>
          <a:p>
            <a:pPr lvl="2" eaLnBrk="1" hangingPunct="1"/>
            <a:r>
              <a:rPr lang="en-US" sz="1700" dirty="0" smtClean="0"/>
              <a:t>This is a prerequisite for Kinematic Analysis</a:t>
            </a:r>
          </a:p>
          <a:p>
            <a:pPr lvl="2" eaLnBrk="1" hangingPunct="1"/>
            <a:endParaRPr lang="en-US" sz="1700" dirty="0" smtClean="0"/>
          </a:p>
          <a:p>
            <a:pPr lvl="2" eaLnBrk="1" hangingPunct="1"/>
            <a:endParaRPr lang="en-US" sz="1700" dirty="0" smtClean="0"/>
          </a:p>
          <a:p>
            <a:pPr lvl="2" eaLnBrk="1" hangingPunct="1"/>
            <a:endParaRPr lang="en-US" sz="1700" dirty="0" smtClean="0"/>
          </a:p>
          <a:p>
            <a:pPr lvl="2" eaLnBrk="1" hangingPunct="1"/>
            <a:endParaRPr lang="en-US" sz="1700" dirty="0" smtClean="0"/>
          </a:p>
          <a:p>
            <a:pPr lvl="2" eaLnBrk="1" hangingPunct="1"/>
            <a:endParaRPr lang="en-US" sz="1700" dirty="0" smtClean="0"/>
          </a:p>
          <a:p>
            <a:pPr lvl="2" eaLnBrk="1" hangingPunct="1"/>
            <a:endParaRPr lang="en-US" sz="1700" dirty="0" smtClean="0"/>
          </a:p>
          <a:p>
            <a:pPr lvl="2" eaLnBrk="1" hangingPunct="1"/>
            <a:endParaRPr lang="en-US" sz="1700" dirty="0" smtClean="0"/>
          </a:p>
          <a:p>
            <a:pPr lvl="2" eaLnBrk="1" hangingPunct="1"/>
            <a:endParaRPr lang="en-US" sz="1700" dirty="0" smtClean="0"/>
          </a:p>
          <a:p>
            <a:pPr lvl="1" eaLnBrk="1" hangingPunct="1"/>
            <a:r>
              <a:rPr lang="en-US" sz="1900" dirty="0" smtClean="0"/>
              <a:t>The solution of the nonlinear system is found by using the so called “Newton-Raphson” algorithm</a:t>
            </a:r>
          </a:p>
          <a:p>
            <a:pPr lvl="2" eaLnBrk="1" hangingPunct="1"/>
            <a:r>
              <a:rPr lang="en-US" sz="1700" dirty="0" smtClean="0"/>
              <a:t>We’ll elaborate on this later, for now just assume that you have a way to solve the above nonlinear system to find the solution </a:t>
            </a:r>
            <a:r>
              <a:rPr lang="en-US" sz="1700" b="1" dirty="0" smtClean="0"/>
              <a:t>q</a:t>
            </a:r>
            <a:r>
              <a:rPr lang="en-US" sz="1700" dirty="0" smtClean="0"/>
              <a:t>(t)</a:t>
            </a:r>
          </a:p>
        </p:txBody>
      </p:sp>
      <p:pic>
        <p:nvPicPr>
          <p:cNvPr id="172037" name="Picture 5" descr="TP_tmp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990600" y="4191000"/>
            <a:ext cx="965200" cy="28098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pic>
        <p:nvPicPr>
          <p:cNvPr id="172038" name="Picture 6" descr="TP_tmp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743200" y="4343400"/>
            <a:ext cx="2185988" cy="28098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pic>
        <p:nvPicPr>
          <p:cNvPr id="172039" name="Picture 7" descr="arrowRedDan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 rot="10164292">
            <a:off x="3990975" y="3733800"/>
            <a:ext cx="733425" cy="727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2040" name="Picture 8" descr="arrowRedDan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 rot="-6211897">
            <a:off x="1064419" y="3688556"/>
            <a:ext cx="504825" cy="500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2041" name="Picture 9" descr="TP_tmp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1143000" y="3124200"/>
            <a:ext cx="3530600" cy="6604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sp>
        <p:nvSpPr>
          <p:cNvPr id="172042" name="Text Box 10"/>
          <p:cNvSpPr txBox="1">
            <a:spLocks noChangeArrowheads="1"/>
          </p:cNvSpPr>
          <p:nvPr/>
        </p:nvSpPr>
        <p:spPr bwMode="auto">
          <a:xfrm>
            <a:off x="6705600" y="2819400"/>
            <a:ext cx="2133600" cy="1568450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>
                <a:schemeClr val="bg1"/>
              </a:buClr>
              <a:buSzPct val="70000"/>
              <a:buFont typeface="Wingdings" pitchFamily="2" charset="2"/>
              <a:buNone/>
            </a:pPr>
            <a:r>
              <a:rPr lang="en-US" sz="1600"/>
              <a:t>IMPORTANT: This is a nonlinear systems with </a:t>
            </a:r>
            <a:r>
              <a:rPr lang="en-US" sz="1600" i="1"/>
              <a:t>nc</a:t>
            </a:r>
            <a:r>
              <a:rPr lang="en-US" sz="1600"/>
              <a:t> equations and </a:t>
            </a:r>
            <a:r>
              <a:rPr lang="en-US" sz="1600" i="1"/>
              <a:t>nc</a:t>
            </a:r>
            <a:r>
              <a:rPr lang="en-US" sz="1600"/>
              <a:t> unknowns that you must solve to find </a:t>
            </a:r>
            <a:r>
              <a:rPr lang="en-US" sz="1600" b="1"/>
              <a:t>q</a:t>
            </a:r>
          </a:p>
        </p:txBody>
      </p:sp>
      <p:pic>
        <p:nvPicPr>
          <p:cNvPr id="172043" name="Picture 11" descr="arrowRedDan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 rot="-2632202">
            <a:off x="5638800" y="3200400"/>
            <a:ext cx="733425" cy="727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2044" name="Text Box 12"/>
          <p:cNvSpPr txBox="1">
            <a:spLocks noChangeArrowheads="1"/>
          </p:cNvSpPr>
          <p:nvPr/>
        </p:nvSpPr>
        <p:spPr bwMode="auto">
          <a:xfrm>
            <a:off x="838200" y="2997200"/>
            <a:ext cx="4419600" cy="1803400"/>
          </a:xfrm>
          <a:prstGeom prst="rect">
            <a:avLst/>
          </a:prstGeom>
          <a:solidFill>
            <a:srgbClr val="FF0000">
              <a:alpha val="20000"/>
            </a:srgbClr>
          </a:solidFill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>
                <a:schemeClr val="bg1"/>
              </a:buClr>
              <a:buSzPct val="70000"/>
              <a:buFont typeface="Wingdings" pitchFamily="2" charset="2"/>
              <a:buNone/>
            </a:pPr>
            <a:endParaRPr lang="en-US" sz="1600"/>
          </a:p>
          <a:p>
            <a:pPr>
              <a:spcBef>
                <a:spcPct val="50000"/>
              </a:spcBef>
              <a:buClr>
                <a:schemeClr val="bg1"/>
              </a:buClr>
              <a:buSzPct val="70000"/>
              <a:buFont typeface="Wingdings" pitchFamily="2" charset="2"/>
              <a:buNone/>
            </a:pPr>
            <a:endParaRPr lang="en-US" sz="1600"/>
          </a:p>
          <a:p>
            <a:pPr>
              <a:spcBef>
                <a:spcPct val="50000"/>
              </a:spcBef>
              <a:buClr>
                <a:schemeClr val="bg1"/>
              </a:buClr>
              <a:buSzPct val="70000"/>
              <a:buFont typeface="Wingdings" pitchFamily="2" charset="2"/>
              <a:buNone/>
            </a:pPr>
            <a:endParaRPr lang="en-US" sz="1600"/>
          </a:p>
          <a:p>
            <a:pPr>
              <a:spcBef>
                <a:spcPct val="50000"/>
              </a:spcBef>
              <a:buClr>
                <a:schemeClr val="bg1"/>
              </a:buClr>
              <a:buSzPct val="70000"/>
              <a:buFont typeface="Wingdings" pitchFamily="2" charset="2"/>
              <a:buNone/>
            </a:pPr>
            <a:endParaRPr lang="en-US" sz="1600"/>
          </a:p>
          <a:p>
            <a:pPr>
              <a:spcBef>
                <a:spcPct val="50000"/>
              </a:spcBef>
              <a:buClr>
                <a:schemeClr val="bg1"/>
              </a:buClr>
              <a:buSzPct val="70000"/>
              <a:buFont typeface="Wingdings" pitchFamily="2" charset="2"/>
              <a:buNone/>
            </a:pPr>
            <a:endParaRPr lang="en-US" sz="1600"/>
          </a:p>
        </p:txBody>
      </p:sp>
      <p:sp>
        <p:nvSpPr>
          <p:cNvPr id="14" name="Slide Number Placeholder 12"/>
          <p:cNvSpPr>
            <a:spLocks noGrp="1"/>
          </p:cNvSpPr>
          <p:nvPr>
            <p:ph type="sldNum" sz="quarter" idx="12"/>
          </p:nvPr>
        </p:nvSpPr>
        <p:spPr>
          <a:xfrm>
            <a:off x="8305800" y="6477000"/>
            <a:ext cx="762000" cy="304800"/>
          </a:xfrm>
        </p:spPr>
        <p:txBody>
          <a:bodyPr/>
          <a:lstStyle/>
          <a:p>
            <a:pPr>
              <a:defRPr/>
            </a:pPr>
            <a:fld id="{E96E52FC-A2BF-46C6-811F-6DA475FD4DE0}" type="slidenum">
              <a:rPr lang="en-US" altLang="en-US" smtClean="0"/>
              <a:pPr>
                <a:defRPr/>
              </a:pPr>
              <a:t>3</a:t>
            </a:fld>
            <a:endParaRPr lang="en-US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334962"/>
            <a:ext cx="5410200" cy="808038"/>
          </a:xfrm>
        </p:spPr>
        <p:txBody>
          <a:bodyPr/>
          <a:lstStyle/>
          <a:p>
            <a:pPr eaLnBrk="1" hangingPunct="1"/>
            <a:r>
              <a:rPr lang="en-US" sz="3200" dirty="0" smtClean="0"/>
              <a:t>Velocity Analysis</a:t>
            </a:r>
          </a:p>
        </p:txBody>
      </p:sp>
      <p:sp>
        <p:nvSpPr>
          <p:cNvPr id="1730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719263"/>
            <a:ext cx="8686800" cy="4986337"/>
          </a:xfrm>
        </p:spPr>
        <p:txBody>
          <a:bodyPr/>
          <a:lstStyle/>
          <a:p>
            <a:pPr eaLnBrk="1" hangingPunct="1"/>
            <a:endParaRPr lang="en-US" dirty="0" smtClean="0"/>
          </a:p>
          <a:p>
            <a:pPr eaLnBrk="1" hangingPunct="1"/>
            <a:r>
              <a:rPr lang="en-US" dirty="0" smtClean="0"/>
              <a:t>Take one time derivative of constraints </a:t>
            </a:r>
            <a:r>
              <a:rPr lang="en-US" b="1" dirty="0" smtClean="0">
                <a:latin typeface="Symbol" pitchFamily="18" charset="2"/>
                <a:sym typeface="Symbol" pitchFamily="18" charset="2"/>
              </a:rPr>
              <a:t></a:t>
            </a:r>
            <a:r>
              <a:rPr lang="en-US" dirty="0" smtClean="0"/>
              <a:t>(</a:t>
            </a:r>
            <a:r>
              <a:rPr lang="en-US" dirty="0" err="1" smtClean="0"/>
              <a:t>q,t</a:t>
            </a:r>
            <a:r>
              <a:rPr lang="en-US" dirty="0" smtClean="0"/>
              <a:t>) to obtain the </a:t>
            </a:r>
            <a:r>
              <a:rPr lang="en-US" b="1" u="sng" dirty="0" smtClean="0"/>
              <a:t>velocity equation</a:t>
            </a:r>
            <a:r>
              <a:rPr lang="en-US" b="1" dirty="0" smtClean="0"/>
              <a:t>:</a:t>
            </a:r>
            <a:endParaRPr lang="en-US" b="1" u="sng" dirty="0" smtClean="0"/>
          </a:p>
          <a:p>
            <a:pPr eaLnBrk="1" hangingPunct="1"/>
            <a:endParaRPr lang="en-US" dirty="0" smtClean="0"/>
          </a:p>
          <a:p>
            <a:pPr eaLnBrk="1" hangingPunct="1"/>
            <a:endParaRPr lang="en-US" dirty="0" smtClean="0"/>
          </a:p>
          <a:p>
            <a:pPr eaLnBrk="1" hangingPunct="1"/>
            <a:endParaRPr lang="en-US" dirty="0" smtClean="0"/>
          </a:p>
          <a:p>
            <a:pPr eaLnBrk="1" hangingPunct="1"/>
            <a:endParaRPr lang="en-US" dirty="0" smtClean="0"/>
          </a:p>
          <a:p>
            <a:pPr eaLnBrk="1" hangingPunct="1"/>
            <a:endParaRPr lang="en-US" dirty="0" smtClean="0"/>
          </a:p>
          <a:p>
            <a:pPr eaLnBrk="1" hangingPunct="1"/>
            <a:r>
              <a:rPr lang="en-US" dirty="0" smtClean="0"/>
              <a:t>The Jacobian has as many rows (m) as it has columns (</a:t>
            </a:r>
            <a:r>
              <a:rPr lang="en-US" dirty="0" err="1" smtClean="0"/>
              <a:t>nc</a:t>
            </a:r>
            <a:r>
              <a:rPr lang="en-US" dirty="0" smtClean="0"/>
              <a:t>) since for Kinematics Analysis, NDOF=</a:t>
            </a:r>
            <a:r>
              <a:rPr lang="en-US" dirty="0" err="1" smtClean="0"/>
              <a:t>nc</a:t>
            </a:r>
            <a:r>
              <a:rPr lang="en-US" dirty="0" smtClean="0"/>
              <a:t>-m =0</a:t>
            </a:r>
          </a:p>
          <a:p>
            <a:pPr eaLnBrk="1" hangingPunct="1"/>
            <a:endParaRPr lang="en-US" dirty="0" smtClean="0"/>
          </a:p>
          <a:p>
            <a:pPr eaLnBrk="1" hangingPunct="1"/>
            <a:r>
              <a:rPr lang="en-US" dirty="0" smtClean="0"/>
              <a:t>Therefore, you have a linear system that you need to solve to recover </a:t>
            </a:r>
          </a:p>
        </p:txBody>
      </p:sp>
      <p:pic>
        <p:nvPicPr>
          <p:cNvPr id="173061" name="Picture 5" descr="TP_tmp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438400" y="3192462"/>
            <a:ext cx="4114800" cy="54133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sp>
        <p:nvSpPr>
          <p:cNvPr id="8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305800" y="6477000"/>
            <a:ext cx="762000" cy="304800"/>
          </a:xfrm>
        </p:spPr>
        <p:txBody>
          <a:bodyPr/>
          <a:lstStyle/>
          <a:p>
            <a:pPr>
              <a:defRPr/>
            </a:pPr>
            <a:fld id="{E96E52FC-A2BF-46C6-811F-6DA475FD4DE0}" type="slidenum">
              <a:rPr lang="en-US" altLang="en-US" smtClean="0"/>
              <a:pPr>
                <a:defRPr/>
              </a:pPr>
              <a:t>4</a:t>
            </a:fld>
            <a:endParaRPr lang="en-US" altLang="en-US" dirty="0"/>
          </a:p>
        </p:txBody>
      </p:sp>
      <p:pic>
        <p:nvPicPr>
          <p:cNvPr id="10" name="Picture 9" descr="TP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/>
          <a:stretch>
            <a:fillRect/>
          </a:stretch>
        </p:blipFill>
        <p:spPr>
          <a:xfrm>
            <a:off x="8546432" y="5686926"/>
            <a:ext cx="152400" cy="254508"/>
          </a:xfrm>
          <a:prstGeom prst="rect">
            <a:avLst/>
          </a:prstGeom>
        </p:spPr>
      </p:pic>
      <p:sp>
        <p:nvSpPr>
          <p:cNvPr id="11" name="Left Brace 10"/>
          <p:cNvSpPr/>
          <p:nvPr/>
        </p:nvSpPr>
        <p:spPr>
          <a:xfrm rot="16200000">
            <a:off x="6248400" y="3429000"/>
            <a:ext cx="228600" cy="533400"/>
          </a:xfrm>
          <a:prstGeom prst="leftBrace">
            <a:avLst>
              <a:gd name="adj1" fmla="val 39912"/>
              <a:gd name="adj2" fmla="val 48684"/>
            </a:avLst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TP_tmp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/>
          <a:stretch>
            <a:fillRect/>
          </a:stretch>
        </p:blipFill>
        <p:spPr bwMode="auto">
          <a:xfrm>
            <a:off x="6248400" y="3886200"/>
            <a:ext cx="162632" cy="162632"/>
          </a:xfrm>
          <a:prstGeom prst="rect">
            <a:avLst/>
          </a:prstGeom>
          <a:noFill/>
          <a:ln/>
          <a:effectLst/>
        </p:spPr>
      </p:pic>
      <p:pic>
        <p:nvPicPr>
          <p:cNvPr id="15" name="Picture 14" descr="TP_tmp.pn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/>
          <a:stretch>
            <a:fillRect/>
          </a:stretch>
        </p:blipFill>
        <p:spPr bwMode="auto">
          <a:xfrm>
            <a:off x="3750454" y="6324600"/>
            <a:ext cx="1240323" cy="358576"/>
          </a:xfrm>
          <a:prstGeom prst="rect">
            <a:avLst/>
          </a:prstGeom>
          <a:noFill/>
          <a:ln/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81000"/>
            <a:ext cx="7315200" cy="655638"/>
          </a:xfrm>
        </p:spPr>
        <p:txBody>
          <a:bodyPr/>
          <a:lstStyle/>
          <a:p>
            <a:pPr eaLnBrk="1" hangingPunct="1"/>
            <a:r>
              <a:rPr lang="en-US" dirty="0" smtClean="0"/>
              <a:t>Acceleration Analysis</a:t>
            </a:r>
          </a:p>
        </p:txBody>
      </p:sp>
      <p:sp>
        <p:nvSpPr>
          <p:cNvPr id="1730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719263"/>
            <a:ext cx="8686800" cy="4986337"/>
          </a:xfrm>
        </p:spPr>
        <p:txBody>
          <a:bodyPr/>
          <a:lstStyle/>
          <a:p>
            <a:pPr eaLnBrk="1" hangingPunct="1"/>
            <a:r>
              <a:rPr lang="en-US" sz="1800" dirty="0" smtClean="0"/>
              <a:t>Take yet one more time derivative to obtain the </a:t>
            </a:r>
            <a:r>
              <a:rPr lang="en-US" sz="1800" b="1" u="sng" dirty="0" smtClean="0"/>
              <a:t>acceleration equation</a:t>
            </a:r>
            <a:r>
              <a:rPr lang="en-US" sz="1800" b="1" dirty="0" smtClean="0"/>
              <a:t>:</a:t>
            </a:r>
            <a:endParaRPr lang="en-US" sz="1800" b="1" u="sng" dirty="0" smtClean="0"/>
          </a:p>
          <a:p>
            <a:pPr eaLnBrk="1" hangingPunct="1"/>
            <a:endParaRPr lang="en-US" sz="1800" dirty="0" smtClean="0"/>
          </a:p>
          <a:p>
            <a:pPr eaLnBrk="1" hangingPunct="1"/>
            <a:endParaRPr lang="en-US" sz="1800" dirty="0" smtClean="0"/>
          </a:p>
          <a:p>
            <a:pPr eaLnBrk="1" hangingPunct="1"/>
            <a:endParaRPr lang="en-US" sz="1800" dirty="0" smtClean="0"/>
          </a:p>
          <a:p>
            <a:pPr eaLnBrk="1" hangingPunct="1"/>
            <a:endParaRPr lang="en-US" sz="1800" dirty="0" smtClean="0"/>
          </a:p>
          <a:p>
            <a:pPr eaLnBrk="1" hangingPunct="1"/>
            <a:endParaRPr lang="en-US" sz="1800" dirty="0" smtClean="0"/>
          </a:p>
          <a:p>
            <a:pPr eaLnBrk="1" hangingPunct="1"/>
            <a:r>
              <a:rPr lang="en-US" sz="1800" dirty="0" smtClean="0"/>
              <a:t>NOTE: Getting right-hand side of acceleration equation is tedious</a:t>
            </a:r>
          </a:p>
          <a:p>
            <a:pPr lvl="1" eaLnBrk="1" hangingPunct="1"/>
            <a:r>
              <a:rPr lang="en-US" sz="1600" dirty="0" smtClean="0"/>
              <a:t>One observation that simplifies the computation: note that the right side of the above equation is made up of everything in the expression of       that does *not* depend on second time derivatives (accelerations)</a:t>
            </a:r>
          </a:p>
          <a:p>
            <a:pPr eaLnBrk="1" hangingPunct="1"/>
            <a:endParaRPr lang="en-US" sz="1800" dirty="0" smtClean="0"/>
          </a:p>
          <a:p>
            <a:pPr eaLnBrk="1" hangingPunct="1"/>
            <a:endParaRPr lang="en-US" sz="1800" dirty="0" smtClean="0"/>
          </a:p>
          <a:p>
            <a:pPr eaLnBrk="1" hangingPunct="1"/>
            <a:r>
              <a:rPr lang="en-US" sz="1800" dirty="0" smtClean="0"/>
              <a:t>Just like we pointed out for the velocity analysis, you also have to solve a linear system to retrieve the acceleration </a:t>
            </a:r>
          </a:p>
        </p:txBody>
      </p:sp>
      <p:pic>
        <p:nvPicPr>
          <p:cNvPr id="173062" name="Picture 6" descr="TP_tmp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066800" y="2438400"/>
            <a:ext cx="7167563" cy="5619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sp>
        <p:nvSpPr>
          <p:cNvPr id="8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305800" y="6477000"/>
            <a:ext cx="762000" cy="304800"/>
          </a:xfrm>
        </p:spPr>
        <p:txBody>
          <a:bodyPr/>
          <a:lstStyle/>
          <a:p>
            <a:pPr>
              <a:defRPr/>
            </a:pPr>
            <a:fld id="{E96E52FC-A2BF-46C6-811F-6DA475FD4DE0}" type="slidenum">
              <a:rPr lang="en-US" altLang="en-US" smtClean="0"/>
              <a:pPr>
                <a:defRPr/>
              </a:pPr>
              <a:t>5</a:t>
            </a:fld>
            <a:endParaRPr lang="en-US" altLang="en-US" dirty="0"/>
          </a:p>
        </p:txBody>
      </p:sp>
      <p:pic>
        <p:nvPicPr>
          <p:cNvPr id="9" name="Picture 8" descr="TP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/>
          <a:stretch>
            <a:fillRect/>
          </a:stretch>
        </p:blipFill>
        <p:spPr>
          <a:xfrm>
            <a:off x="4231105" y="5811253"/>
            <a:ext cx="152400" cy="254508"/>
          </a:xfrm>
          <a:prstGeom prst="rect">
            <a:avLst/>
          </a:prstGeom>
        </p:spPr>
      </p:pic>
      <p:pic>
        <p:nvPicPr>
          <p:cNvPr id="11" name="Picture 10" descr="TP_tmp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/>
          <a:stretch>
            <a:fillRect/>
          </a:stretch>
        </p:blipFill>
        <p:spPr bwMode="auto">
          <a:xfrm>
            <a:off x="5969508" y="4267200"/>
            <a:ext cx="202692" cy="254508"/>
          </a:xfrm>
          <a:prstGeom prst="rect">
            <a:avLst/>
          </a:prstGeom>
          <a:noFill/>
          <a:ln/>
          <a:effectLst/>
        </p:spPr>
      </p:pic>
      <p:sp>
        <p:nvSpPr>
          <p:cNvPr id="13" name="Left Brace 12"/>
          <p:cNvSpPr/>
          <p:nvPr/>
        </p:nvSpPr>
        <p:spPr>
          <a:xfrm rot="16200000">
            <a:off x="6705600" y="1600200"/>
            <a:ext cx="228600" cy="2971800"/>
          </a:xfrm>
          <a:prstGeom prst="leftBrace">
            <a:avLst>
              <a:gd name="adj1" fmla="val 57456"/>
              <a:gd name="adj2" fmla="val 50000"/>
            </a:avLst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 descr="TP_tmp.pn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/>
          <a:stretch>
            <a:fillRect/>
          </a:stretch>
        </p:blipFill>
        <p:spPr>
          <a:xfrm>
            <a:off x="6705600" y="3276600"/>
            <a:ext cx="228600" cy="228600"/>
          </a:xfrm>
          <a:prstGeom prst="rect">
            <a:avLst/>
          </a:prstGeom>
        </p:spPr>
      </p:pic>
      <p:pic>
        <p:nvPicPr>
          <p:cNvPr id="19" name="Picture 18" descr="TP_tmp.pn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/>
          <a:stretch>
            <a:fillRect/>
          </a:stretch>
        </p:blipFill>
        <p:spPr bwMode="auto">
          <a:xfrm>
            <a:off x="3733800" y="6324600"/>
            <a:ext cx="1273631" cy="358575"/>
          </a:xfrm>
          <a:prstGeom prst="rect">
            <a:avLst/>
          </a:prstGeom>
          <a:noFill/>
          <a:ln/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Exercise:</a:t>
            </a:r>
            <a:br>
              <a:rPr lang="en-US" dirty="0" smtClean="0"/>
            </a:br>
            <a:r>
              <a:rPr lang="en-US" dirty="0" smtClean="0"/>
              <a:t>Kinematic Analysis</a:t>
            </a:r>
            <a:endParaRPr lang="en-US" dirty="0"/>
          </a:p>
        </p:txBody>
      </p:sp>
      <p:pic>
        <p:nvPicPr>
          <p:cNvPr id="6" name="Content Placeholder 5" descr="TP_tmp.png"/>
          <p:cNvPicPr>
            <a:picLocks noGrp="1" noChangeAspect="1"/>
          </p:cNvPicPr>
          <p:nvPr>
            <p:ph idx="1"/>
            <p:custDataLst>
              <p:tags r:id="rId2"/>
            </p:custDataLst>
          </p:nvPr>
        </p:nvPicPr>
        <p:blipFill>
          <a:blip r:embed="rId5" cstate="print"/>
          <a:stretch>
            <a:fillRect/>
          </a:stretch>
        </p:blipFill>
        <p:spPr>
          <a:xfrm>
            <a:off x="533400" y="1905000"/>
            <a:ext cx="7188721" cy="1778512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6E52FC-A2BF-46C6-811F-6DA475FD4DE0}" type="slidenum">
              <a:rPr lang="en-US" altLang="en-US" smtClean="0"/>
              <a:pPr>
                <a:defRPr/>
              </a:pPr>
              <a:t>6</a:t>
            </a:fld>
            <a:endParaRPr lang="en-US" altLang="en-US"/>
          </a:p>
        </p:txBody>
      </p:sp>
      <p:graphicFrame>
        <p:nvGraphicFramePr>
          <p:cNvPr id="2206722" name="Object 2"/>
          <p:cNvGraphicFramePr>
            <a:graphicFrameLocks noChangeAspect="1"/>
          </p:cNvGraphicFramePr>
          <p:nvPr/>
        </p:nvGraphicFramePr>
        <p:xfrm>
          <a:off x="304800" y="3810000"/>
          <a:ext cx="3179763" cy="2903537"/>
        </p:xfrm>
        <a:graphic>
          <a:graphicData uri="http://schemas.openxmlformats.org/presentationml/2006/ole">
            <p:oleObj spid="_x0000_s2206722" name="Visio" r:id="rId6" imgW="3179298" imgH="2902868" progId="Visio.Drawing.11">
              <p:embed/>
            </p:oleObj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10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152400"/>
            <a:ext cx="7543800" cy="1295400"/>
          </a:xfrm>
        </p:spPr>
        <p:txBody>
          <a:bodyPr/>
          <a:lstStyle/>
          <a:p>
            <a:pPr eaLnBrk="1" hangingPunct="1"/>
            <a:r>
              <a:rPr lang="en-US" sz="3500" dirty="0" smtClean="0"/>
              <a:t>Kinematics Analysis:</a:t>
            </a:r>
            <a:br>
              <a:rPr lang="en-US" sz="3500" dirty="0" smtClean="0"/>
            </a:br>
            <a:r>
              <a:rPr lang="en-US" sz="3500" dirty="0" smtClean="0"/>
              <a:t>Comments on the Three Stages</a:t>
            </a:r>
            <a:endParaRPr lang="en-US" sz="2700" dirty="0" smtClean="0"/>
          </a:p>
        </p:txBody>
      </p:sp>
      <p:sp>
        <p:nvSpPr>
          <p:cNvPr id="171012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457200" y="1752600"/>
            <a:ext cx="8458200" cy="48768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1800" dirty="0" smtClean="0"/>
              <a:t>The three stages of Kinematics Analysis: </a:t>
            </a:r>
            <a:r>
              <a:rPr lang="en-US" sz="1800" u="sng" dirty="0" smtClean="0"/>
              <a:t>position</a:t>
            </a:r>
            <a:r>
              <a:rPr lang="en-US" sz="1800" dirty="0" smtClean="0"/>
              <a:t> analysis, </a:t>
            </a:r>
            <a:r>
              <a:rPr lang="en-US" sz="1800" u="sng" dirty="0" smtClean="0"/>
              <a:t>velocity</a:t>
            </a:r>
            <a:r>
              <a:rPr lang="en-US" sz="1800" dirty="0" smtClean="0"/>
              <a:t> analysis, and </a:t>
            </a:r>
            <a:r>
              <a:rPr lang="en-US" sz="1800" u="sng" dirty="0" smtClean="0"/>
              <a:t>acceleration</a:t>
            </a:r>
            <a:r>
              <a:rPr lang="en-US" sz="1800" dirty="0" smtClean="0"/>
              <a:t> analysis they each follow *very* similar recipes for finding for each body of the mechanism its position, velocity, and acceleration, respectively</a:t>
            </a:r>
          </a:p>
          <a:p>
            <a:pPr eaLnBrk="1" hangingPunct="1">
              <a:lnSpc>
                <a:spcPct val="90000"/>
              </a:lnSpc>
            </a:pPr>
            <a:endParaRPr lang="en-US" sz="1800" dirty="0" smtClean="0"/>
          </a:p>
          <a:p>
            <a:pPr eaLnBrk="1" hangingPunct="1">
              <a:lnSpc>
                <a:spcPct val="90000"/>
              </a:lnSpc>
            </a:pPr>
            <a:r>
              <a:rPr lang="en-US" sz="1800" dirty="0" smtClean="0"/>
              <a:t>ALL STAGES RELY ON THE CONCEPT OF JACOBIAN MATRIX: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1600" b="1" dirty="0" smtClean="0">
                <a:latin typeface="Symbol" pitchFamily="18" charset="2"/>
                <a:sym typeface="Symbol" pitchFamily="18" charset="2"/>
              </a:rPr>
              <a:t></a:t>
            </a:r>
            <a:r>
              <a:rPr lang="en-US" sz="1600" b="1" baseline="-25000" dirty="0" smtClean="0">
                <a:sym typeface="Symbol" pitchFamily="18" charset="2"/>
              </a:rPr>
              <a:t>q</a:t>
            </a:r>
            <a:r>
              <a:rPr lang="en-US" sz="1600" dirty="0" smtClean="0"/>
              <a:t> – the partial derivative of the constraints </a:t>
            </a:r>
            <a:r>
              <a:rPr lang="en-US" sz="1600" dirty="0" err="1" smtClean="0"/>
              <a:t>wrt</a:t>
            </a:r>
            <a:r>
              <a:rPr lang="en-US" sz="1600" dirty="0" smtClean="0"/>
              <a:t> the generalized coordinates</a:t>
            </a:r>
          </a:p>
          <a:p>
            <a:pPr lvl="1" eaLnBrk="1" hangingPunct="1">
              <a:lnSpc>
                <a:spcPct val="90000"/>
              </a:lnSpc>
            </a:pPr>
            <a:endParaRPr lang="en-US" sz="1600" dirty="0" smtClean="0"/>
          </a:p>
          <a:p>
            <a:pPr eaLnBrk="1" hangingPunct="1">
              <a:lnSpc>
                <a:spcPct val="90000"/>
              </a:lnSpc>
            </a:pPr>
            <a:r>
              <a:rPr lang="en-US" sz="1800" dirty="0" smtClean="0"/>
              <a:t>ALL STAGES REQUIRE THE SOLUTION OF A SYSTEM OF EQUATIONS</a:t>
            </a:r>
          </a:p>
          <a:p>
            <a:pPr eaLnBrk="1" hangingPunct="1">
              <a:lnSpc>
                <a:spcPct val="90000"/>
              </a:lnSpc>
            </a:pPr>
            <a:endParaRPr lang="en-US" sz="1800" dirty="0" smtClean="0"/>
          </a:p>
          <a:p>
            <a:pPr eaLnBrk="1" hangingPunct="1">
              <a:lnSpc>
                <a:spcPct val="90000"/>
              </a:lnSpc>
            </a:pPr>
            <a:endParaRPr lang="en-US" sz="1800" dirty="0" smtClean="0"/>
          </a:p>
          <a:p>
            <a:pPr eaLnBrk="1" hangingPunct="1">
              <a:lnSpc>
                <a:spcPct val="90000"/>
              </a:lnSpc>
            </a:pPr>
            <a:endParaRPr lang="en-US" sz="1800" dirty="0" smtClean="0"/>
          </a:p>
          <a:p>
            <a:pPr eaLnBrk="1" hangingPunct="1">
              <a:lnSpc>
                <a:spcPct val="90000"/>
              </a:lnSpc>
            </a:pPr>
            <a:endParaRPr lang="en-US" sz="1800" dirty="0" smtClean="0"/>
          </a:p>
          <a:p>
            <a:pPr eaLnBrk="1" hangingPunct="1">
              <a:lnSpc>
                <a:spcPct val="90000"/>
              </a:lnSpc>
            </a:pPr>
            <a:r>
              <a:rPr lang="en-US" sz="1800" dirty="0" smtClean="0"/>
              <a:t>WHAT IS </a:t>
            </a:r>
            <a:r>
              <a:rPr lang="en-US" sz="1800" i="1" dirty="0" smtClean="0"/>
              <a:t>DIFFERENT</a:t>
            </a:r>
            <a:r>
              <a:rPr lang="en-US" sz="1800" dirty="0" smtClean="0"/>
              <a:t> BETWEEN THE THREE STAGES IS THE EXPRESSION OF THE RIGHT-SIDE OF THE LINEAR EQUATION, “</a:t>
            </a:r>
            <a:r>
              <a:rPr lang="en-US" sz="1800" b="1" dirty="0" smtClean="0"/>
              <a:t>b</a:t>
            </a:r>
            <a:r>
              <a:rPr lang="en-US" sz="1800" dirty="0" smtClean="0"/>
              <a:t>”</a:t>
            </a:r>
          </a:p>
          <a:p>
            <a:pPr lvl="1" eaLnBrk="1" hangingPunct="1">
              <a:lnSpc>
                <a:spcPct val="90000"/>
              </a:lnSpc>
              <a:buFont typeface="Wingdings" pitchFamily="2" charset="2"/>
              <a:buNone/>
            </a:pPr>
            <a:endParaRPr lang="en-US" sz="1600" dirty="0" smtClean="0"/>
          </a:p>
        </p:txBody>
      </p:sp>
      <p:pic>
        <p:nvPicPr>
          <p:cNvPr id="171013" name="Picture 5" descr="TP_tmp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733800" y="4572000"/>
            <a:ext cx="1455738" cy="3810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05800" y="6477000"/>
            <a:ext cx="762000" cy="304800"/>
          </a:xfrm>
        </p:spPr>
        <p:txBody>
          <a:bodyPr/>
          <a:lstStyle/>
          <a:p>
            <a:pPr>
              <a:defRPr/>
            </a:pPr>
            <a:fld id="{E96E52FC-A2BF-46C6-811F-6DA475FD4DE0}" type="slidenum">
              <a:rPr lang="en-US" altLang="en-US" smtClean="0"/>
              <a:pPr>
                <a:defRPr/>
              </a:pPr>
              <a:t>7</a:t>
            </a:fld>
            <a:endParaRPr lang="en-US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7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04800"/>
            <a:ext cx="6172200" cy="808038"/>
          </a:xfrm>
        </p:spPr>
        <p:txBody>
          <a:bodyPr/>
          <a:lstStyle/>
          <a:p>
            <a:pPr eaLnBrk="1" hangingPunct="1"/>
            <a:r>
              <a:rPr lang="en-US" smtClean="0"/>
              <a:t>The Drill…</a:t>
            </a:r>
          </a:p>
        </p:txBody>
      </p:sp>
      <p:sp>
        <p:nvSpPr>
          <p:cNvPr id="1781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8074" y="1905000"/>
            <a:ext cx="9039726" cy="48768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1800" dirty="0" smtClean="0"/>
              <a:t>Step 1: Identify the geometry of the motion whenever a constraint is limiting the absolute or relative motion of a body</a:t>
            </a:r>
          </a:p>
          <a:p>
            <a:pPr lvl="1" eaLnBrk="1" hangingPunct="1">
              <a:lnSpc>
                <a:spcPct val="80000"/>
              </a:lnSpc>
            </a:pPr>
            <a:endParaRPr lang="en-US" sz="1600" dirty="0" smtClean="0"/>
          </a:p>
          <a:p>
            <a:pPr lvl="1" eaLnBrk="1" hangingPunct="1">
              <a:lnSpc>
                <a:spcPct val="80000"/>
              </a:lnSpc>
            </a:pPr>
            <a:endParaRPr lang="en-US" sz="1600" dirty="0" smtClean="0"/>
          </a:p>
          <a:p>
            <a:pPr eaLnBrk="1" hangingPunct="1">
              <a:lnSpc>
                <a:spcPct val="80000"/>
              </a:lnSpc>
            </a:pPr>
            <a:r>
              <a:rPr lang="en-US" sz="1800" dirty="0" smtClean="0"/>
              <a:t>Step 2: Identify the attributes needed to fully describe the geometric constraint</a:t>
            </a:r>
          </a:p>
          <a:p>
            <a:pPr lvl="1" eaLnBrk="1" hangingPunct="1">
              <a:lnSpc>
                <a:spcPct val="80000"/>
              </a:lnSpc>
            </a:pPr>
            <a:endParaRPr lang="en-US" sz="1600" dirty="0" smtClean="0"/>
          </a:p>
          <a:p>
            <a:pPr lvl="1" eaLnBrk="1" hangingPunct="1">
              <a:lnSpc>
                <a:spcPct val="80000"/>
              </a:lnSpc>
            </a:pPr>
            <a:endParaRPr lang="en-US" sz="1600" dirty="0" smtClean="0"/>
          </a:p>
          <a:p>
            <a:pPr eaLnBrk="1" hangingPunct="1">
              <a:lnSpc>
                <a:spcPct val="80000"/>
              </a:lnSpc>
            </a:pPr>
            <a:r>
              <a:rPr lang="en-US" sz="1800" dirty="0" smtClean="0"/>
              <a:t>Step 3: Formulate the algebraic constraint equations </a:t>
            </a:r>
            <a:r>
              <a:rPr lang="en-US" sz="1800" b="1" dirty="0" smtClean="0">
                <a:solidFill>
                  <a:srgbClr val="FF0000"/>
                </a:solidFill>
                <a:latin typeface="Symbol" pitchFamily="18" charset="2"/>
                <a:sym typeface="Symbol" pitchFamily="18" charset="2"/>
              </a:rPr>
              <a:t></a:t>
            </a:r>
            <a:r>
              <a:rPr lang="en-US" sz="1800" dirty="0" smtClean="0">
                <a:solidFill>
                  <a:srgbClr val="FF0000"/>
                </a:solidFill>
              </a:rPr>
              <a:t>(</a:t>
            </a:r>
            <a:r>
              <a:rPr lang="en-US" sz="1800" b="1" dirty="0" err="1" smtClean="0">
                <a:solidFill>
                  <a:srgbClr val="FF0000"/>
                </a:solidFill>
              </a:rPr>
              <a:t>q,</a:t>
            </a:r>
            <a:r>
              <a:rPr lang="en-US" sz="1800" dirty="0" err="1" smtClean="0">
                <a:solidFill>
                  <a:srgbClr val="FF0000"/>
                </a:solidFill>
              </a:rPr>
              <a:t>t</a:t>
            </a:r>
            <a:r>
              <a:rPr lang="en-US" sz="1800" dirty="0" smtClean="0">
                <a:solidFill>
                  <a:srgbClr val="FF0000"/>
                </a:solidFill>
              </a:rPr>
              <a:t>)=</a:t>
            </a:r>
            <a:r>
              <a:rPr lang="en-US" sz="1800" b="1" dirty="0" smtClean="0">
                <a:solidFill>
                  <a:srgbClr val="FF0000"/>
                </a:solidFill>
              </a:rPr>
              <a:t>0</a:t>
            </a:r>
            <a:r>
              <a:rPr lang="en-US" sz="1800" dirty="0" smtClean="0"/>
              <a:t>, that capture the effect of the geometric constraint</a:t>
            </a:r>
            <a:endParaRPr lang="en-US" sz="1800" b="1" dirty="0" smtClean="0"/>
          </a:p>
          <a:p>
            <a:pPr lvl="1" eaLnBrk="1" hangingPunct="1">
              <a:lnSpc>
                <a:spcPct val="80000"/>
              </a:lnSpc>
            </a:pPr>
            <a:endParaRPr lang="en-US" sz="1600" dirty="0" smtClean="0"/>
          </a:p>
          <a:p>
            <a:pPr lvl="1" eaLnBrk="1" hangingPunct="1">
              <a:lnSpc>
                <a:spcPct val="80000"/>
              </a:lnSpc>
            </a:pPr>
            <a:endParaRPr lang="en-US" sz="1600" dirty="0" smtClean="0"/>
          </a:p>
          <a:p>
            <a:pPr eaLnBrk="1" hangingPunct="1">
              <a:lnSpc>
                <a:spcPct val="80000"/>
              </a:lnSpc>
            </a:pPr>
            <a:r>
              <a:rPr lang="en-US" sz="1800" dirty="0" smtClean="0"/>
              <a:t>Step 4: Compute the Jacobian (or the sensitivity matrix) </a:t>
            </a:r>
            <a:r>
              <a:rPr lang="en-US" sz="1800" b="1" dirty="0" smtClean="0">
                <a:solidFill>
                  <a:srgbClr val="FF0000"/>
                </a:solidFill>
                <a:latin typeface="Symbol" pitchFamily="18" charset="2"/>
                <a:sym typeface="Symbol" pitchFamily="18" charset="2"/>
              </a:rPr>
              <a:t></a:t>
            </a:r>
            <a:r>
              <a:rPr lang="en-US" sz="1800" b="1" baseline="-25000" dirty="0" smtClean="0">
                <a:solidFill>
                  <a:srgbClr val="FF0000"/>
                </a:solidFill>
                <a:sym typeface="Symbol" pitchFamily="18" charset="2"/>
              </a:rPr>
              <a:t>q</a:t>
            </a:r>
            <a:endParaRPr lang="en-US" sz="1800" b="1" dirty="0" smtClean="0">
              <a:solidFill>
                <a:srgbClr val="FF0000"/>
              </a:solidFill>
            </a:endParaRPr>
          </a:p>
          <a:p>
            <a:pPr lvl="1" eaLnBrk="1" hangingPunct="1">
              <a:lnSpc>
                <a:spcPct val="80000"/>
              </a:lnSpc>
            </a:pPr>
            <a:endParaRPr lang="en-US" sz="1600" dirty="0" smtClean="0"/>
          </a:p>
          <a:p>
            <a:pPr lvl="1" eaLnBrk="1" hangingPunct="1">
              <a:lnSpc>
                <a:spcPct val="80000"/>
              </a:lnSpc>
            </a:pPr>
            <a:endParaRPr lang="en-US" sz="1600" dirty="0" smtClean="0"/>
          </a:p>
          <a:p>
            <a:pPr eaLnBrk="1" hangingPunct="1">
              <a:lnSpc>
                <a:spcPct val="80000"/>
              </a:lnSpc>
            </a:pPr>
            <a:r>
              <a:rPr lang="en-US" sz="1800" dirty="0" smtClean="0"/>
              <a:t>Step 5: Compute </a:t>
            </a:r>
            <a:r>
              <a:rPr lang="en-US" sz="1800" dirty="0" smtClean="0">
                <a:solidFill>
                  <a:srgbClr val="FF0000"/>
                </a:solidFill>
                <a:latin typeface="Symbol" pitchFamily="18" charset="2"/>
                <a:sym typeface="Symbol" pitchFamily="18" charset="2"/>
              </a:rPr>
              <a:t></a:t>
            </a:r>
            <a:r>
              <a:rPr lang="en-US" sz="1800" dirty="0" smtClean="0"/>
              <a:t>, the right side of the velocity equation</a:t>
            </a:r>
          </a:p>
          <a:p>
            <a:pPr eaLnBrk="1" hangingPunct="1">
              <a:lnSpc>
                <a:spcPct val="80000"/>
              </a:lnSpc>
            </a:pPr>
            <a:endParaRPr lang="en-US" sz="1800" dirty="0" smtClean="0"/>
          </a:p>
          <a:p>
            <a:pPr eaLnBrk="1" hangingPunct="1">
              <a:lnSpc>
                <a:spcPct val="80000"/>
              </a:lnSpc>
            </a:pPr>
            <a:endParaRPr lang="en-US" sz="1800" dirty="0" smtClean="0"/>
          </a:p>
          <a:p>
            <a:pPr eaLnBrk="1" hangingPunct="1">
              <a:lnSpc>
                <a:spcPct val="80000"/>
              </a:lnSpc>
            </a:pPr>
            <a:r>
              <a:rPr lang="en-US" sz="1800" dirty="0" smtClean="0"/>
              <a:t>Step 6: Compute </a:t>
            </a:r>
            <a:r>
              <a:rPr lang="en-US" sz="1800" dirty="0" smtClean="0">
                <a:solidFill>
                  <a:srgbClr val="FF0000"/>
                </a:solidFill>
                <a:latin typeface="Symbol" pitchFamily="18" charset="2"/>
                <a:sym typeface="Symbol" pitchFamily="18" charset="2"/>
              </a:rPr>
              <a:t></a:t>
            </a:r>
            <a:r>
              <a:rPr lang="en-US" sz="1800" dirty="0" smtClean="0"/>
              <a:t>, the right side of the acceleration equation (</a:t>
            </a:r>
            <a:r>
              <a:rPr lang="en-US" sz="1800" u="sng" dirty="0" smtClean="0"/>
              <a:t>tedious</a:t>
            </a:r>
            <a:r>
              <a:rPr lang="en-US" sz="1800" dirty="0" smtClean="0"/>
              <a:t>…)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05800" y="6477000"/>
            <a:ext cx="762000" cy="304800"/>
          </a:xfrm>
        </p:spPr>
        <p:txBody>
          <a:bodyPr/>
          <a:lstStyle/>
          <a:p>
            <a:pPr>
              <a:defRPr/>
            </a:pPr>
            <a:fld id="{E96E52FC-A2BF-46C6-811F-6DA475FD4DE0}" type="slidenum">
              <a:rPr lang="en-US" altLang="en-US" smtClean="0"/>
              <a:pPr>
                <a:defRPr/>
              </a:pPr>
              <a:t>8</a:t>
            </a:fld>
            <a:endParaRPr lang="en-US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Nomenclature &amp; Notation Conventions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719262"/>
            <a:ext cx="8839200" cy="4986337"/>
          </a:xfrm>
        </p:spPr>
        <p:txBody>
          <a:bodyPr/>
          <a:lstStyle/>
          <a:p>
            <a:r>
              <a:rPr lang="en-US" sz="1800" dirty="0" smtClean="0"/>
              <a:t>Geometric Constraint (</a:t>
            </a:r>
            <a:r>
              <a:rPr lang="en-US" sz="1800" dirty="0" err="1" smtClean="0"/>
              <a:t>GCon</a:t>
            </a:r>
            <a:r>
              <a:rPr lang="en-US" sz="1800" dirty="0" smtClean="0"/>
              <a:t>): a real world geometric feature of the motion of the mechanical system </a:t>
            </a:r>
          </a:p>
          <a:p>
            <a:pPr lvl="1"/>
            <a:r>
              <a:rPr lang="en-US" sz="1600" dirty="0" smtClean="0"/>
              <a:t>Examples: </a:t>
            </a:r>
          </a:p>
          <a:p>
            <a:pPr lvl="2"/>
            <a:r>
              <a:rPr lang="en-US" sz="1400" dirty="0" smtClean="0"/>
              <a:t>Particle moves around point (1,2,3) on a sphere of radius 2.0</a:t>
            </a:r>
          </a:p>
          <a:p>
            <a:pPr lvl="2"/>
            <a:r>
              <a:rPr lang="en-US" sz="1400" dirty="0" smtClean="0"/>
              <a:t>A unit vector </a:t>
            </a:r>
            <a:r>
              <a:rPr lang="en-US" sz="1400" b="1" dirty="0" smtClean="0">
                <a:latin typeface="Arial"/>
              </a:rPr>
              <a:t>u</a:t>
            </a:r>
            <a:r>
              <a:rPr lang="en-US" sz="1400" baseline="-25000" dirty="0" smtClean="0">
                <a:latin typeface="Arial"/>
              </a:rPr>
              <a:t>6</a:t>
            </a:r>
            <a:r>
              <a:rPr lang="en-US" sz="1400" dirty="0" smtClean="0"/>
              <a:t> on body 6 is perpendicular on a certain unit vector </a:t>
            </a:r>
            <a:r>
              <a:rPr lang="en-US" sz="1400" b="1" dirty="0" smtClean="0">
                <a:latin typeface="Arial"/>
              </a:rPr>
              <a:t>u</a:t>
            </a:r>
            <a:r>
              <a:rPr lang="en-US" sz="1400" baseline="-25000" dirty="0" smtClean="0">
                <a:latin typeface="Arial"/>
              </a:rPr>
              <a:t>9</a:t>
            </a:r>
            <a:r>
              <a:rPr lang="en-US" sz="1400" dirty="0" smtClean="0"/>
              <a:t> on body 9</a:t>
            </a:r>
          </a:p>
          <a:p>
            <a:pPr lvl="2"/>
            <a:r>
              <a:rPr lang="en-US" sz="1400" dirty="0" smtClean="0"/>
              <a:t>The y coordinate of point Q on body 8 is 14.5</a:t>
            </a:r>
          </a:p>
          <a:p>
            <a:pPr lvl="3"/>
            <a:endParaRPr lang="en-US" dirty="0" smtClean="0"/>
          </a:p>
          <a:p>
            <a:r>
              <a:rPr lang="en-US" sz="1800" dirty="0" smtClean="0"/>
              <a:t>Algebraic Constraint Equations (ACEs): in the virtual world, a collection of one or more algebraic constraints, involving the generalized coordinates of the mechanism and possibly time t, that capture the geometry of the motion as induced by a certain Geometric Constraint</a:t>
            </a:r>
          </a:p>
          <a:p>
            <a:pPr lvl="1"/>
            <a:r>
              <a:rPr lang="en-US" sz="1600" dirty="0" smtClean="0"/>
              <a:t>Examples:</a:t>
            </a:r>
          </a:p>
          <a:p>
            <a:pPr lvl="1"/>
            <a:endParaRPr lang="en-US" sz="1600" dirty="0" smtClean="0"/>
          </a:p>
          <a:p>
            <a:pPr lvl="1"/>
            <a:endParaRPr lang="en-US" sz="1600" dirty="0" smtClean="0"/>
          </a:p>
          <a:p>
            <a:pPr lvl="1"/>
            <a:endParaRPr lang="en-US" dirty="0" smtClean="0"/>
          </a:p>
          <a:p>
            <a:r>
              <a:rPr lang="en-US" sz="1800" dirty="0" smtClean="0"/>
              <a:t>Modeling: the process that starts with the idealization of the real world to yield a </a:t>
            </a:r>
            <a:r>
              <a:rPr lang="en-US" sz="1800" dirty="0" err="1" smtClean="0"/>
              <a:t>GCon</a:t>
            </a:r>
            <a:r>
              <a:rPr lang="en-US" sz="1800" dirty="0" smtClean="0"/>
              <a:t> and continues with the </a:t>
            </a:r>
            <a:r>
              <a:rPr lang="en-US" sz="1800" dirty="0" err="1" smtClean="0"/>
              <a:t>GCon</a:t>
            </a:r>
            <a:r>
              <a:rPr lang="en-US" sz="1800" dirty="0" smtClean="0"/>
              <a:t> abstracting into a set of ACEs</a:t>
            </a:r>
          </a:p>
          <a:p>
            <a:pPr lvl="2">
              <a:buNone/>
            </a:pPr>
            <a:endParaRPr lang="en-US" sz="1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6E52FC-A2BF-46C6-811F-6DA475FD4DE0}" type="slidenum">
              <a:rPr lang="en-US" altLang="en-US" smtClean="0"/>
              <a:pPr>
                <a:defRPr/>
              </a:pPr>
              <a:t>9</a:t>
            </a:fld>
            <a:endParaRPr lang="en-US" altLang="en-US" dirty="0"/>
          </a:p>
        </p:txBody>
      </p:sp>
      <p:pic>
        <p:nvPicPr>
          <p:cNvPr id="8" name="Picture 7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/>
          <a:stretch>
            <a:fillRect/>
          </a:stretch>
        </p:blipFill>
        <p:spPr bwMode="auto">
          <a:xfrm>
            <a:off x="2438400" y="4800600"/>
            <a:ext cx="2945251" cy="896778"/>
          </a:xfrm>
          <a:prstGeom prst="rect">
            <a:avLst/>
          </a:prstGeom>
          <a:noFill/>
          <a:ln/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IRSTDAN@OLDLMPNFUVWXYL44" val="3511"/>
  <p:tag name="DEFAULTDISPLAYSOURCE" val="\documentclass{article}\pagestyle{empty}&#10;\begin{document}&#10;&#10;\end{document}&#10;"/>
  <p:tag name="EMBEDFONTS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{\ddot {\bf q}}  template TPT1  env TPENV1  fore 0  back 16777215  eqnno 2"/>
  <p:tag name="FILENAME" val="TP_tmp"/>
  <p:tag name="ORIGWIDTH" val="6"/>
  <p:tag name="PICTUREFILESIZE" val="1002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{\ddot {\bf {\Phi}}}  template TPT1  env TPENV1  fore 0  back 16777215  eqnno 2"/>
  <p:tag name="FILENAME" val="TP_tmp"/>
  <p:tag name="ORIGWIDTH" val="8"/>
  <p:tag name="PICTUREFILESIZE" val="1057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begin{document}&#10;\noindent {\color{red}${\bf {\gamma}}$}&#10;\end{document}&#10;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7"/>
  <p:tag name="PICTUREFILESIZE" val="894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begin{document}&#10;\noindent {\color{red}&#10;\[&#10;{\bf{\Phi}}_{\bf{q}} \ddot {\bf{q}} &#10;=&#10;{\bf {\gamma}}&#10;\]&#10;}&#10;\end{document}&#10;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39"/>
  <p:tag name="PICTUREFILESIZE" val="2675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begin{itemize}&#10; \item A particle moves on a circle of radius 1&#10; \item The generalized coordinates used are ${\bf q} = [x \; , \; y ]^T$&#10; \item The y coordinate has a prescribed motion: $y(t) = 0.1 \sin(50\pi t)$&#10; \item Carry our Position Analysis for the given one particle system&#10;\end{itemize}&#10;\end{document}&#10;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283"/>
  <p:tag name="PICTUREFILESIZE" val="5821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{\bf \Phi}_{\bf q}  \; {\bf x} = {\bf b}&#10;\]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16m"/>
  <p:tag name="ORIGWIDTH" val="42"/>
  <p:tag name="PICTUREFILESIZE" val="2612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begin{itemize}&#10; \item $(x-1)^2 + (y-2)^2 + (z-3)^2 - 4 = 0$&#10; \item ${\bf u}_6^T \cdot {\bf u}_9 = 0$&#10; \item $[0 \; 1 \; 0] \cdot {\bf r}^Q_8 - 14.5 = 0$&#10;\end{itemize}&#10;\end{document}&#10;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74"/>
  <p:tag name="PICTUREFILESIZE" val="22613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[left=3cm,right=3cm]{geometry} &#10;\begin{document}&#10;\begin{itemize}&#10; \item Step 1. GCon ${\Phi ^{DP1}}$  reflects the fact that motion is such that the dot product between a vector on body $i$ and a second vector on body $j$ assumes a specified value.  &#10; &#10; \item Step 2. We have the following attributes (quantities required to properly define the GCon above):&#10; &#10;\begin{itemize}&#10; \item Body $i$ and the associated L-RF$_i$.  On that body, we need to know the algebraic vector ${\bar {\bf a}}_i$ &#10; \item Body $j$ and the associated L-RF$_j$.  On that body, we need to know the algebraic vector ${\bar {\bf a}}_j$ &#10; \item The prescribed value that the dot product should assume.  This prescribed value {\textit{does not depend}} on GCs, but might depend on time.  The prescribed value is specified through the function $f(t)$.&#10; &#10;\begin{itemize}&#10; \item Most often, $f(t)=0$, which indicates that the two vectors are orthogonal.&#10; \item If $f(t)$ actually depends on time, this leads to ${\Phi ^{DP1}}$ being a driving (rheonomic) constraint.&#10;\end{itemize}&#10;\end{itemize}&#10;&#10; \item Step 3. The ACE asserts  that:&#10;&#10;\[&#10;{\Phi ^{DP1}}(i,{\bar {\bf a}}_i,j,{\bar {\bf a}}_j, f(t)) &#10;=&#10;{{\bar {\bf a}}_i}^T {\bf A}^T_i  {\bf A}_j {\bar {\bf a}}_j - f(t)&#10;=&#10;0&#10;\]&#10;&#10;\end{itemize}&#10;\end{document}&#10;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428"/>
  <p:tag name="PICTUREFILESIZE" val="23989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[left=4.3cm,right=4.3cm]{geometry} &#10;\begin{document}&#10;\begin{itemize}&#10; \item Step 4. The Jacobian for DP1: discussed next lecture&#10; &#10; \item Step 5. The $\nu$ term that enters the righ-hand side of the velocity equation assumes the form:&#10; \[&#10; \nu^{DP1} = -\frac{\partial {\Phi^{DP1}}}{\partial t} = \frac{\partial f}{\partial t}&#10; \]&#10;&#10; \item Step 6. The $\gamma$ term that enters the righ-hand side of the acceleration equation assumes the form:&#10; \[&#10; \gamma^{DP1} = - {\bar {\bf a}}_j^T &#10; ({\bf A}^T_j {\bf A}_i {\tilde {\bar {\omega}}}_i {\tilde {\bar {\omega}}}_i &#10; + &#10; {\tilde {\bar {\omega}}}_j {\tilde {\bar {\omega}}}_j  {\bf A}^T_j {\bf A}_i  ){\bar {\bf a}}_i&#10; +&#10; 2 {{\bar {\omega}}}^T_j {\tilde {\bar {\bf a}}}_j {\bf A}^T_j {\bf A}_i {\tilde {\bar {\bf a}}}_i {{\bar {\omega}}}_i + \frac{\partial^2 f}{\partial t^2}&#10; \]&#10;\end{itemize}&#10;\end{document}&#10;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353"/>
  <p:tag name="PICTUREFILESIZE" val="10595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[left=3cm,right=3cm]{geometry} &#10;\begin{document}&#10;\begin{itemize}&#10; \item Step 1. GCon ${\Phi ^{DP2}}$  reflects the fact that motion is such that the dot product between a vector ${\vec{\bf a}}_i$ on body $i$ and a second vector ${\overrightarrow{P_i Q_j}}$ from body $i$ to body $j$ assumes a specified value.  &#10; &#10; \item Step 2. We have the following attributes (quantities required to properly define the GCon above):&#10; &#10;\begin{itemize}&#10; \item Body $i$ and the associated L-RF$_i$.  On that body we need to know ({\textit{1}}) the algebraic vector ${\bar {\bf a}}_i$, and ({\textit{2}}) the location ${\bar{\bf s}}^P_i$ of the point $P_i$.&#10; \item Body $j$ and the associated L-RF$_j$.  On that body, we need to know the location ${\bar {\bf s}}^Q_j$ of the point $Q_j$&#10; \item The prescribed value that the dot product should assume.  This prescribed value {\textit{does not depend}} on GCs, but might depend on time.  The prescribed value is specified through the function $f(t)$.&#10; &#10;\begin{itemize}&#10; \item Most often, $f(t)=0$, which indicates that ${\vec{\bf a}}_i$ and ${\overrightarrow{P_i Q_j}}$ are orthogonal.&#10; \item If $f(t)$ actually depends on time, this leads to ${\Phi ^{DP2}}$ being a driving (rheonomic) constraint.&#10;\end{itemize}&#10;\end{itemize}&#10;&#10; \item Step 3. The DP2-ACE asserts that:&#10;&#10;\[&#10;{\Phi ^{DP2}}(i,{\bar {\bf a}}_i,{\bar {\bf s}}^P_i,j,{\bar {\bf s}}^Q_j, f(t)) &#10;= {{\bar {\bf a}}_i}^T {\bf A}^T_i {\bf d}_{ij} - f(t)&#10;=&#10;{{\bar {\bf a}}_i}^T {\bf A}^T_i  ({\bf r}_j + {\bf A}_j {\bar {\bf s}}^Q_j -  {\bf r}_i - {\bf A}_i {\bar {\bf s}}^P_i)  - f(t)&#10;=&#10;0&#10;\]&#10;&#10;\end{itemize}&#10;\end{document}&#10;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428"/>
  <p:tag name="PICTUREFILESIZE" val="27654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[12pt]{slides}&#10;\usepackage{theorem, amsfonts, amsmath, latexsym, epsfig}&#10;\usepackage{graphicx}&#10;\usepackage{bbm}&#10;\begin{document}&#10;\[&#10;{\bf q} \in {\mathbbm{R}}^{nc}&#10;\]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16m"/>
  <p:tag name="ORIGWIDTH" val="72"/>
  <p:tag name="PICTUREFILESIZE" val="621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[left=4.3cm,right=4.3cm]{geometry} &#10;\begin{document}&#10;\begin{itemize}&#10; \item Step 4. The Jacobian for DP2: discussed next lecture&#10; &#10; \item Step 5. The $\nu$ term that enters the righ-hand side of the velocity equation assumes the form:&#10; \[&#10; \nu^{DP2} = -\frac{\partial {\Phi^{DP2}}}{\partial t} = \frac{\partial f}{\partial t}&#10; \]&#10;&#10; \item Step 6. The $\gamma$ term that enters the righ-hand side of the acceleration equation assumes the form:&#10; \[&#10; \begin{array}{rcl}&#10; \gamma^{DP2} &amp; = &amp;&#10; 2 {\bar {\bf \omega}}^T_i {\tilde {\bar{ \bf a}}}_i {\bf A}^T_i ({\dot {\bf r}}_i - {\dot {\bf r}}_j)&#10; +&#10; 2 [{\bar {\bf s}}^{Q}_j]^T {\tilde {\bar {\bf \omega}}}_j {\bf A}^T_j {\bf A}_i {\tilde  {\bar {\bf \omega}}}_i {\bar {\bf a}}_i &#10; -&#10; [{\bar {\bf s}}_i^P]^T {\tilde  {\bar {\bf \omega}}}_i {\tilde  {\bar {\bf \omega}}}_i {\bar {\bf a}}_i \vspace{0.3cm} \\&#10; &amp; &amp; -&#10; [{\bar {\bf s}}^{Q}_j]^T {\tilde {\bar {\bf \omega}}}_j {\tilde {\bar {\bf \omega}}}_j {\bf A}^T_j {\bf A}_i   {\bar {\bf a}}_i  &#10; -&#10; {{\bf d}}_{ij}^T {\bf A}_i {\tilde {\bar {\bf \omega}}}_i {\tilde {\bar {\bf \omega}}}_i {\bar {\bf a}}_i &#10; + &#10; \frac{\partial^2 f}{\partial t^2}&#10; \end{array}&#10; \]&#10;\end{itemize}&#10;\end{document}&#10;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353"/>
  <p:tag name="PICTUREFILESIZE" val="12018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[left=2.5cm,right=2.5cm]{geometry} &#10;\begin{document}&#10;\begin{itemize}&#10; \item Step 1. GCon ${\Phi ^{D}}$  reflects the fact that motion is such that the distance between point $P$ on body $i$ and point $Q$ on body $j$ assumes a specified value greater than zero.  &#10; &#10; \item Step 2. GCon attributes (quantities required to properly define the GCon above):&#10; &#10;\begin{itemize}&#10; \item Body $i$ and the associated L-RF$_i$.  On that body we need to know the location ${\bar {\bf s}}^P_i$ of the point $P$.&#10; \item Body $j$ and the associated L-RF$_j$.  On that body, we need to know the location ${\bar{\bf s}}^Q_j$ of the point $Q$&#10; \item The prescribed value that the distance between the two points assumes.  This prescribed value {\textit{does not depend}} on GCs, but might depend on time.  The prescribed value is specified through the function $f(t)$.&#10; &#10;\begin{itemize}&#10; \item Most often, $f(t)=C^2 &gt; 0$, which defines a kinematic constraint (the power $2$ emphasizes that  the constant function assumes a positive value ).&#10; \item If $f(t)$ actually depends on time, this leads to ${\Phi ^{D}}$ being a driving (rheonomic) constraint.&#10;\end{itemize}&#10;\end{itemize}&#10;&#10; \item Step 3. The D-ACE asserts that:&#10;&#10;\[&#10;\begin{array}{rcl}&#10;{\Phi ^{D}}(i,{\bar {\bf s}}^P_i,j,{\bar {\bf s}}^Q_j, f(t)) &#10;&amp; = &amp;&#10;{\bf d}_{ij}^T {\bf d}_{ij} - f(t) \vspace{0.3cm} \\&#10;&amp; = &amp; &#10;({\bf r}_j + {\bf A}_j {\bar {\bf s}}^Q_j -  {\bf r}_i - {\bf A}_i {\bar {\bf s}}^P_i)^T ({\bf r}_j + {\bf A}_j {\bar {\bf s}}^Q_j -  {\bf r}_i - {\bf A}_i {\bar {\bf s}}^P_i)  - f(t)&#10;=&#10;0&#10;\end{array}&#10;\]&#10;&#10;\end{itemize}&#10;&#10;\end{document}&#10;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455"/>
  <p:tag name="PICTUREFILESIZE" val="27895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[left=4.3cm,right=4.3cm]{geometry} &#10;\begin{document}&#10;\begin{itemize}&#10; \item Step 4. The Jacobian for D: discussed next lecture&#10; &#10; \item Step 5. The $\nu$ term that enters the righ-hand side of the velocity equation assumes the form:&#10; \[&#10; \nu^{D} = -\frac{\partial {\Phi^{D}}}{\partial t} = \frac{\partial f}{\partial t}&#10; \]&#10;&#10; \item Step 6. The $\gamma$ term that enters the righ-hand side of the acceleration equation assumes the form:&#10; \[&#10; \begin{array}{rcl}&#10; \gamma^{D} &amp; = &amp;&#10; -2({\dot {\bf r}}_j - {\dot {\bf r}}_i)^T ({\dot {\bf r}}_j - {\dot {\bf r}}_i) &#10; + &#10; 2[{\bar {\bf s}}_j^Q]^T {\tilde {\bar {\bf \omega}}}_j {\tilde {\bar {\bf \omega}}}_j {\bar {\bf s}}_j^Q&#10; +&#10; 2[{\bar {\bf s}}_i^P]^T {\tilde {\bar {\bf \omega}}}_i {\tilde {\bar {\bf \omega}}}_i {\bar {\bf s}}_i^P&#10; -&#10; 4 [{\bar {\bf s}}_j^Q]^T {\tilde {\bar {\bf \omega}}}_j {\bf A}_j^T {\bf A}_i{\tilde {\bar {\bf \omega}}}_i {\bar {\bf s}}_i^P \vspace{0.3cm} \\&#10; &amp; &amp; &#10; + 4 ({\dot {\bf r}}_j - {\dot {\bf r}}_i)^T({\bf A}_i {\tilde {\bar {\bf \omega}}}_i {\bar {\bf s}}_i^P - {\bf A}_j{\tilde {\bar {\bf \omega}}}_j {\bar {\bf s}}_j^Q)&#10; -&#10; 2 {\bf d}_{ij} ({\bf A}_j {\tilde {\bar {\bf \omega}}}_j {\tilde {\bar {\bf \omega}}}_j {\bar {\bf s}}_j^Q - {\bf A}_i {\tilde {\bar {\bf \omega}}}_i {\tilde {\bar {\bf \omega}}}_i {\bar {\bf s}}_i^P)&#10; +&#10; \frac{\partial^2 f}{\partial t^2}&#10; \end{array}&#10; \]&#10;\end{itemize}&#10;\end{document}&#10;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391"/>
  <p:tag name="PICTUREFILESIZE" val="130189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[left=2.5cm,right=2.5cm]{geometry} &#10;\begin{document}&#10;\begin{itemize}&#10; \item Step 1. GCon ${\Phi ^{CD}}$  reflects the fact that motion is such that the difference between the $x$ (or $y$ or $z$) coordinate of point $P$ on body $i$ and the $x$ (or $y$ or $z$) coordinate of point $Q$ on body $j$ assumes a specified value.  &#10; &#10; \item Step 2. GCon attributes:&#10; &#10;\begin{itemize}&#10; \item The coordinate ${\bf c}$ of interest: ${\bf c} \in \{{\bf i} , {\bf j} , {\bf k} \}$&#10; \item Body $i$ and the associated L-RF$_i$.  On that body we need to know the location ${\bar {\bf s}}^P_i$ of the point $P$.&#10; \item Body $j$ and the associated L-RF$_j$.  On that body, we need to know the location ${\bar{\bf s}}^Q_j$ of the point $Q$&#10; \item The prescribed value that the coordinate difference assumes.  This prescribed value {\textit{does not depend}} on GCs, but might depend on time.  The prescribed value is specified through the function $f(t)$.&#10; &#10;\begin{itemize}&#10; \item If $f(t)=\mbox{const.}$, ${\Phi ^{CD}}$ defines a kinematic constraint.  Otherwise, it defines a driving (rheonomic) constraint.&#10; \item In many cases the second body $j$ ends up being the ground.  In this case, by convention, $j=0$ (the G-RF is attached to body 0).&#10;\end{itemize}&#10;\end{itemize}&#10;&#10; \item Step 3. The CD-ACE asserts that:&#10;&#10;\[&#10;{\Phi ^{CD}}( {\bf c}, i,{\bar {\bf s}}^P_i,j,{\bar {\bf s}}^Q_j, f(t) ) &#10;= &#10;{\bf c}^T {\bf d}_{ij} - f(t) = {\bf c}^T ({\bf r}_j + {\bf A}_j {\bar {\bf s}}^Q_j -  {\bf r}_i - {\bf A}_i {\bar {\bf s}}^P_i) - f(t)&#10;=&#10;0&#10;\]&#10;&#10;\end{itemize}&#10;&#10;\end{document}&#10;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456"/>
  <p:tag name="PICTUREFILESIZE" val="282595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[left=4.3cm,right=4.3cm]{geometry} &#10;\begin{document}&#10;\begin{itemize}&#10; \item Step 4. The Jacobian for CD: discussed next lecture&#10; &#10; \item Step 5. The $\nu$ term that enters the righ-hand side of the velocity equation assumes the form:&#10; \[&#10; \nu^{D} = -\frac{\partial {\Phi^{D}}}{\partial t} = \frac{\partial f}{\partial t}&#10; \]&#10;&#10; \item Step 6. The $\gamma$ term that enters the righ-hand side of the acceleration equation assumes the form:&#10; \[&#10; \gamma^{CD}  = {\bf c}^T &#10; ({\bf A}_i {\tilde {\bar {\bf \omega}}}_i  {\tilde {\bar {\bf \omega}}}_i  {{\bar {\bf s}}}_i^P&#10; - &#10; {\bf A}_j  {\tilde {\bar {\bf \omega}}}_j  {\tilde {\bar {\bf \omega}}}_j  {{\bar {\bf s}}}_j^Q)&#10; \]&#10;\end{itemize}&#10;\end{document}&#10;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353"/>
  <p:tag name="PICTUREFILESIZE" val="96944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[left=3cm,right=3cm]{geometry} &#10;&#10;\begin{document}&#10;\begin{itemize}&#10; \item Step 1. GCon ${{\bf \Phi} ^{\perp 1}}$  reflects the fact that motion is such that a vector ${\bf c}_i$ on body $i$ is perpendicular on a plane of body $j$.  This plane is defined by specifying two noncolinear vectors ${\bf a}_j$ and ${\bf b}_j$ that are contained in that plane.  Another way to state GCon ${\Phi ^{\perp 1}}$ is to say that ${\bf c}_i$ is parallel to the normal of the said plane.  This GCon is built using GCon-DP1 twice.  As such, it introduces two ACEs and therefore removes two DOFs.&#10; &#10; \item Step 2. GCon ${{\bf \Phi} ^{\perp 1}}$ has the following attributes :&#10; &#10;\begin{itemize}&#10; \item Body $i$ and the associated L-RF$_i$.  The vector ${\bar {\bf c}}_i$.&#10; \item Body $j$ and the associated L-RF$_j$.  The vectors ${\bar {\bf a}}_j$ and ${\bar {\bf b}}_j$.&#10;\end{itemize} &#10;&#10; \item Step 3. The $\perp \! \! 1$-ACE asserts  that:&#10;&#10;\[&#10;{{\bf \Phi} ^{\perp 1}}(i,{\bar {\bf c}}_i,j,{\bar {\bf a}}_j, {\bar {\bf b}}_j) &#10;=&#10;\left[{&#10;\begin{array}{c}&#10;\Phi^{DP1}(i,{\bar {\bf c}}_i,j,{\bar {\bf a}}_j, 0)  \vspace{0.2cm} \\&#10;\Phi^{DP1}(i,{\bar {\bf c}}_i,j,{\bar {\bf b}}_j, 0)&#10;\end{array}&#10;}\right]&#10;=&#10;\left[{&#10;\begin{array}{c}&#10;{{\bar {\bf c}}_i}^T {\bf A}^T_i  {\bf A}_j {\bar {\bf a}}_j  \vspace{0.2cm} \\&#10;{{\bar {\bf c}}_i}^T {\bf A}^T_i  {\bf A}_j {\bar {\bf b}}_j  &#10;\end{array}&#10;}\right]&#10;=&#10;\left[{&#10;\begin{array}{c}&#10;0 \\&#10;0&#10;\end{array}&#10;}\right]&#10;\]&#10;&#10;\item Steps 4, 5, and 6: see discussion for GCon DP1.&#10;\end{itemize}&#10;\end{document}&#10;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427"/>
  <p:tag name="PICTUREFILESIZE" val="21944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[12pt]{slides}&#10;\usepackage{amsfonts, amsmath, latexsym}&#10;\usepackage{bbm}&#10;\begin{document}&#10;\[&#10;{\bf \Phi}: {\mathbbm{R}}^{nc+1} \rightarrow {\mathbbm{R}}^{nc}&#10;\]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16m"/>
  <p:tag name="ORIGWIDTH" val="163"/>
  <p:tag name="PICTUREFILESIZE" val="9727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{\bf \Phi} ({\bf{q}},t) = \left[ {\begin{array}{*{20}c}&#10;   {{\bf \Phi}^K ({\bf{q}})}  \\&#10;   {{\bf \Phi}^D ({\bf{q}},t)}  \\&#10;\end{array}} \right]_{nc\times 1}&#10;=&#10;{\bf 0}&#10;\]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16m"/>
  <p:tag name="ORIGWIDTH" val="139"/>
  <p:tag name="PICTUREFILESIZE" val="1226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\frac{d}{{dt}}{\bf{\Phi}}({\bf{q}},t) = {\bf{0}} \quad \quad \Rightarrow \quad \quad {\bf{\Phi}}_{\bf{q}} {\bf{\dot q}} = -{\bf{\Phi}}_t  &#10;\]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16m"/>
  <p:tag name="ORIGWIDTH" val="167"/>
  <p:tag name="PICTUREFILESIZE" val="10037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{\dot {\bf q}}  template TPT1  env TPENV1  fore 0  back 16777215  eqnno 1"/>
  <p:tag name="FILENAME" val="TP_tmp"/>
  <p:tag name="ORIGWIDTH" val="6"/>
  <p:tag name="PICTUREFILESIZE" val="99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begin{document}&#10;\noindent {\color{red}${\bf {\nu}}$}&#10;\end{document}&#10;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5"/>
  <p:tag name="PICTUREFILESIZE" val="65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begin{document}&#10;\noindent {\color{red}&#10;\[&#10;{\bf{\Phi}}_{\bf{q}} \dot {\bf{q}} &#10;=&#10;{\bf {\nu}}&#10;\]&#10;}&#10;\end{document}&#10;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38"/>
  <p:tag name="PICTUREFILESIZE" val="253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\ddot{\bf{\Phi}} &#10;= &#10;\frac{{d^2 }}{{dt^2 }}{\bf{\Phi}}({\bf{q}},t)&#10;= &#10;{\bf{0}}&#10;\quad \quad \Rightarrow \quad \quad&#10;{\bf{\Phi}}_{\bf{q}} \ddot {\bf{q}} &#10;= &#10;-({\bf{\Phi}}_{\bf{q}} \dot {\bf{q}})_{\bf{q}} \; \dot {\bf{q}} &#10;-&#10;2 {\bf{\Phi}}_{{\bf{q}}t} \; {\bf{\dot q}} &#10;- &#10;{\bf{\Phi}}_{tt}  &#10;\]&#10;\end{document}&#10;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293"/>
  <p:tag name="PICTUREFILESIZE" val="16787"/>
</p:tagLst>
</file>

<file path=ppt/theme/theme1.xml><?xml version="1.0" encoding="utf-8"?>
<a:theme xmlns:a="http://schemas.openxmlformats.org/drawingml/2006/main" name="Network">
  <a:themeElements>
    <a:clrScheme name="Network 10">
      <a:dk1>
        <a:srgbClr val="000000"/>
      </a:dk1>
      <a:lt1>
        <a:srgbClr val="FFFFFF"/>
      </a:lt1>
      <a:dk2>
        <a:srgbClr val="330066"/>
      </a:dk2>
      <a:lt2>
        <a:srgbClr val="808080"/>
      </a:lt2>
      <a:accent1>
        <a:srgbClr val="CCCC00"/>
      </a:accent1>
      <a:accent2>
        <a:srgbClr val="669999"/>
      </a:accent2>
      <a:accent3>
        <a:srgbClr val="FFFFFF"/>
      </a:accent3>
      <a:accent4>
        <a:srgbClr val="000000"/>
      </a:accent4>
      <a:accent5>
        <a:srgbClr val="E2E2AA"/>
      </a:accent5>
      <a:accent6>
        <a:srgbClr val="5C8A8A"/>
      </a:accent6>
      <a:hlink>
        <a:srgbClr val="7E9CE8"/>
      </a:hlink>
      <a:folHlink>
        <a:srgbClr val="D8D8EC"/>
      </a:folHlink>
    </a:clrScheme>
    <a:fontScheme name="Network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Network 1">
        <a:dk1>
          <a:srgbClr val="4F747B"/>
        </a:dk1>
        <a:lt1>
          <a:srgbClr val="FFFFFF"/>
        </a:lt1>
        <a:dk2>
          <a:srgbClr val="000000"/>
        </a:dk2>
        <a:lt2>
          <a:srgbClr val="C0C0C0"/>
        </a:lt2>
        <a:accent1>
          <a:srgbClr val="859868"/>
        </a:accent1>
        <a:accent2>
          <a:srgbClr val="5F5F5F"/>
        </a:accent2>
        <a:accent3>
          <a:srgbClr val="AAAAAA"/>
        </a:accent3>
        <a:accent4>
          <a:srgbClr val="DADADA"/>
        </a:accent4>
        <a:accent5>
          <a:srgbClr val="C2CAB9"/>
        </a:accent5>
        <a:accent6>
          <a:srgbClr val="555555"/>
        </a:accent6>
        <a:hlink>
          <a:srgbClr val="5F5F5F"/>
        </a:hlink>
        <a:folHlink>
          <a:srgbClr val="BA121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2">
        <a:dk1>
          <a:srgbClr val="3C0000"/>
        </a:dk1>
        <a:lt1>
          <a:srgbClr val="FFFFFF"/>
        </a:lt1>
        <a:dk2>
          <a:srgbClr val="4D0B0B"/>
        </a:dk2>
        <a:lt2>
          <a:srgbClr val="FFFFFF"/>
        </a:lt2>
        <a:accent1>
          <a:srgbClr val="666633"/>
        </a:accent1>
        <a:accent2>
          <a:srgbClr val="CC3300"/>
        </a:accent2>
        <a:accent3>
          <a:srgbClr val="B2AAAA"/>
        </a:accent3>
        <a:accent4>
          <a:srgbClr val="DADADA"/>
        </a:accent4>
        <a:accent5>
          <a:srgbClr val="B8B8AD"/>
        </a:accent5>
        <a:accent6>
          <a:srgbClr val="B92D00"/>
        </a:accent6>
        <a:hlink>
          <a:srgbClr val="CC9900"/>
        </a:hlink>
        <a:folHlink>
          <a:srgbClr val="CCCC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3">
        <a:dk1>
          <a:srgbClr val="666699"/>
        </a:dk1>
        <a:lt1>
          <a:srgbClr val="FFFFFF"/>
        </a:lt1>
        <a:dk2>
          <a:srgbClr val="15192B"/>
        </a:dk2>
        <a:lt2>
          <a:srgbClr val="CCCCFF"/>
        </a:lt2>
        <a:accent1>
          <a:srgbClr val="4F893D"/>
        </a:accent1>
        <a:accent2>
          <a:srgbClr val="666699"/>
        </a:accent2>
        <a:accent3>
          <a:srgbClr val="AAABAC"/>
        </a:accent3>
        <a:accent4>
          <a:srgbClr val="DADADA"/>
        </a:accent4>
        <a:accent5>
          <a:srgbClr val="B2C4AF"/>
        </a:accent5>
        <a:accent6>
          <a:srgbClr val="5C5C8A"/>
        </a:accent6>
        <a:hlink>
          <a:srgbClr val="CC9900"/>
        </a:hlink>
        <a:folHlink>
          <a:srgbClr val="4837C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4">
        <a:dk1>
          <a:srgbClr val="666699"/>
        </a:dk1>
        <a:lt1>
          <a:srgbClr val="FFFFFF"/>
        </a:lt1>
        <a:dk2>
          <a:srgbClr val="86001A"/>
        </a:dk2>
        <a:lt2>
          <a:srgbClr val="CCCC66"/>
        </a:lt2>
        <a:accent1>
          <a:srgbClr val="FF3300"/>
        </a:accent1>
        <a:accent2>
          <a:srgbClr val="FF6600"/>
        </a:accent2>
        <a:accent3>
          <a:srgbClr val="C3AAAB"/>
        </a:accent3>
        <a:accent4>
          <a:srgbClr val="DADADA"/>
        </a:accent4>
        <a:accent5>
          <a:srgbClr val="FFADAA"/>
        </a:accent5>
        <a:accent6>
          <a:srgbClr val="E75C00"/>
        </a:accent6>
        <a:hlink>
          <a:srgbClr val="CC9900"/>
        </a:hlink>
        <a:folHlink>
          <a:srgbClr val="FF0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5">
        <a:dk1>
          <a:srgbClr val="666699"/>
        </a:dk1>
        <a:lt1>
          <a:srgbClr val="FFFFFF"/>
        </a:lt1>
        <a:dk2>
          <a:srgbClr val="000054"/>
        </a:dk2>
        <a:lt2>
          <a:srgbClr val="FFFFFF"/>
        </a:lt2>
        <a:accent1>
          <a:srgbClr val="3333FF"/>
        </a:accent1>
        <a:accent2>
          <a:srgbClr val="006699"/>
        </a:accent2>
        <a:accent3>
          <a:srgbClr val="AAAAB3"/>
        </a:accent3>
        <a:accent4>
          <a:srgbClr val="DADADA"/>
        </a:accent4>
        <a:accent5>
          <a:srgbClr val="ADADFF"/>
        </a:accent5>
        <a:accent6>
          <a:srgbClr val="005C8A"/>
        </a:accent6>
        <a:hlink>
          <a:srgbClr val="669900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6">
        <a:dk1>
          <a:srgbClr val="808080"/>
        </a:dk1>
        <a:lt1>
          <a:srgbClr val="FFFFFF"/>
        </a:lt1>
        <a:dk2>
          <a:srgbClr val="30054B"/>
        </a:dk2>
        <a:lt2>
          <a:srgbClr val="FFFFFF"/>
        </a:lt2>
        <a:accent1>
          <a:srgbClr val="797B9B"/>
        </a:accent1>
        <a:accent2>
          <a:srgbClr val="6B4FB1"/>
        </a:accent2>
        <a:accent3>
          <a:srgbClr val="ADAAB1"/>
        </a:accent3>
        <a:accent4>
          <a:srgbClr val="DADADA"/>
        </a:accent4>
        <a:accent5>
          <a:srgbClr val="BEBFCB"/>
        </a:accent5>
        <a:accent6>
          <a:srgbClr val="6047A0"/>
        </a:accent6>
        <a:hlink>
          <a:srgbClr val="7AACCE"/>
        </a:hlink>
        <a:folHlink>
          <a:srgbClr val="D8D8E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7">
        <a:dk1>
          <a:srgbClr val="808080"/>
        </a:dk1>
        <a:lt1>
          <a:srgbClr val="FFFFCC"/>
        </a:lt1>
        <a:dk2>
          <a:srgbClr val="29527B"/>
        </a:dk2>
        <a:lt2>
          <a:srgbClr val="FFFFFF"/>
        </a:lt2>
        <a:accent1>
          <a:srgbClr val="CCCC00"/>
        </a:accent1>
        <a:accent2>
          <a:srgbClr val="669999"/>
        </a:accent2>
        <a:accent3>
          <a:srgbClr val="ACB3BF"/>
        </a:accent3>
        <a:accent4>
          <a:srgbClr val="DADAAE"/>
        </a:accent4>
        <a:accent5>
          <a:srgbClr val="E2E2AA"/>
        </a:accent5>
        <a:accent6>
          <a:srgbClr val="5C8A8A"/>
        </a:accent6>
        <a:hlink>
          <a:srgbClr val="D8D8EC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8">
        <a:dk1>
          <a:srgbClr val="666699"/>
        </a:dk1>
        <a:lt1>
          <a:srgbClr val="FFFFFF"/>
        </a:lt1>
        <a:dk2>
          <a:srgbClr val="476949"/>
        </a:dk2>
        <a:lt2>
          <a:srgbClr val="FFFFFF"/>
        </a:lt2>
        <a:accent1>
          <a:srgbClr val="CC6600"/>
        </a:accent1>
        <a:accent2>
          <a:srgbClr val="CC9900"/>
        </a:accent2>
        <a:accent3>
          <a:srgbClr val="B1B9B1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452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9">
        <a:dk1>
          <a:srgbClr val="000000"/>
        </a:dk1>
        <a:lt1>
          <a:srgbClr val="FFFFFF"/>
        </a:lt1>
        <a:dk2>
          <a:srgbClr val="7C1302"/>
        </a:dk2>
        <a:lt2>
          <a:srgbClr val="CC9900"/>
        </a:lt2>
        <a:accent1>
          <a:srgbClr val="CC9900"/>
        </a:accent1>
        <a:accent2>
          <a:srgbClr val="CC3300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B92D00"/>
        </a:accent6>
        <a:hlink>
          <a:srgbClr val="808080"/>
        </a:hlink>
        <a:folHlink>
          <a:srgbClr val="CC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etwork 10">
        <a:dk1>
          <a:srgbClr val="000000"/>
        </a:dk1>
        <a:lt1>
          <a:srgbClr val="FFFFFF"/>
        </a:lt1>
        <a:dk2>
          <a:srgbClr val="330066"/>
        </a:dk2>
        <a:lt2>
          <a:srgbClr val="808080"/>
        </a:lt2>
        <a:accent1>
          <a:srgbClr val="CCCC00"/>
        </a:accent1>
        <a:accent2>
          <a:srgbClr val="669999"/>
        </a:accent2>
        <a:accent3>
          <a:srgbClr val="FFFFFF"/>
        </a:accent3>
        <a:accent4>
          <a:srgbClr val="000000"/>
        </a:accent4>
        <a:accent5>
          <a:srgbClr val="E2E2AA"/>
        </a:accent5>
        <a:accent6>
          <a:srgbClr val="5C8A8A"/>
        </a:accent6>
        <a:hlink>
          <a:srgbClr val="7E9CE8"/>
        </a:hlink>
        <a:folHlink>
          <a:srgbClr val="D8D8E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Network</Template>
  <TotalTime>79160</TotalTime>
  <Words>1103</Words>
  <Application>Microsoft Office PowerPoint</Application>
  <PresentationFormat>On-screen Show (4:3)</PresentationFormat>
  <Paragraphs>201</Paragraphs>
  <Slides>26</Slides>
  <Notes>26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26</vt:i4>
      </vt:variant>
    </vt:vector>
  </HeadingPairs>
  <TitlesOfParts>
    <vt:vector size="35" baseType="lpstr">
      <vt:lpstr>Arial</vt:lpstr>
      <vt:lpstr>Wingdings</vt:lpstr>
      <vt:lpstr>Tahoma</vt:lpstr>
      <vt:lpstr>Symbol</vt:lpstr>
      <vt:lpstr>cmsy10</vt:lpstr>
      <vt:lpstr>cmmi10</vt:lpstr>
      <vt:lpstr>Network</vt:lpstr>
      <vt:lpstr>Visio</vt:lpstr>
      <vt:lpstr>Microsoft Office Visio Drawing</vt:lpstr>
      <vt:lpstr>ME751  Advanced Computational Multibody Dynamics</vt:lpstr>
      <vt:lpstr>Before we get started…</vt:lpstr>
      <vt:lpstr>Position Analysis</vt:lpstr>
      <vt:lpstr>Velocity Analysis</vt:lpstr>
      <vt:lpstr>Acceleration Analysis</vt:lpstr>
      <vt:lpstr>Exercise: Kinematic Analysis</vt:lpstr>
      <vt:lpstr>Kinematics Analysis: Comments on the Three Stages</vt:lpstr>
      <vt:lpstr>The Drill…</vt:lpstr>
      <vt:lpstr>Nomenclature &amp; Notation Conventions</vt:lpstr>
      <vt:lpstr>The GCon Zoo:  Basic GCons</vt:lpstr>
      <vt:lpstr>The GCon Zoo: Intermediate + High Level GCons</vt:lpstr>
      <vt:lpstr>The GCon Zoo: Overview</vt:lpstr>
      <vt:lpstr>Basic GCon: DP1</vt:lpstr>
      <vt:lpstr>Basic GCon: DP1 [Cntd.]</vt:lpstr>
      <vt:lpstr>Basic GCon: DP1 [Cntd.]</vt:lpstr>
      <vt:lpstr>Basic GCon: DP2</vt:lpstr>
      <vt:lpstr>Basic GCon: DP2 [Cntd.]</vt:lpstr>
      <vt:lpstr>Basic GCon: DP2 [Cntd.]</vt:lpstr>
      <vt:lpstr>Basic GCon: D [Distance]</vt:lpstr>
      <vt:lpstr>Basic GCon: D [Distance] [Cntd.]</vt:lpstr>
      <vt:lpstr>Basic GCon: D [Distance] [Cntd.]</vt:lpstr>
      <vt:lpstr>Basic GCon: CD [Coordinate Difference] [Cntd.]</vt:lpstr>
      <vt:lpstr>Basic GCon: CD  [Cntd.]</vt:lpstr>
      <vt:lpstr>Basic GCon: CD [Cntd.]</vt:lpstr>
      <vt:lpstr>Intermediate GCon: ?1 [Perpendicular 1]</vt:lpstr>
      <vt:lpstr>Intermediate GCon: ?1  [Cntd.]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Dan Negrut</cp:lastModifiedBy>
  <cp:revision>967</cp:revision>
  <cp:lastPrinted>1601-01-01T00:00:00Z</cp:lastPrinted>
  <dcterms:created xsi:type="dcterms:W3CDTF">1601-01-01T00:00:00Z</dcterms:created>
  <dcterms:modified xsi:type="dcterms:W3CDTF">2010-02-18T20:47:01Z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</Properties>
</file>